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  <a:defRPr b="1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/>
        </p:nvSpPr>
        <p:spPr>
          <a:xfrm>
            <a:off y="4722050" x="273625"/>
            <a:ext cy="379499" cx="1959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Phys 2426 - Fall 2014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7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7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7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5.png" Type="http://schemas.openxmlformats.org/officeDocument/2006/relationships/image" Id="rId4"/><Relationship Target="../media/image24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12.png" Type="http://schemas.openxmlformats.org/officeDocument/2006/relationships/image" Id="rId3"/><Relationship Target="../media/image00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2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6.png" Type="http://schemas.openxmlformats.org/officeDocument/2006/relationships/image" Id="rId4"/><Relationship Target="../media/image2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10"/><Relationship Target="../media/image07.png" Type="http://schemas.openxmlformats.org/officeDocument/2006/relationships/image" Id="rId4"/><Relationship Target="../media/image03.png" Type="http://schemas.openxmlformats.org/officeDocument/2006/relationships/image" Id="rId3"/><Relationship Target="../media/image13.png" Type="http://schemas.openxmlformats.org/officeDocument/2006/relationships/image" Id="rId9"/><Relationship Target="../media/image08.png" Type="http://schemas.openxmlformats.org/officeDocument/2006/relationships/image" Id="rId6"/><Relationship Target="../media/image06.png" Type="http://schemas.openxmlformats.org/officeDocument/2006/relationships/image" Id="rId5"/><Relationship Target="../media/image09.png" Type="http://schemas.openxmlformats.org/officeDocument/2006/relationships/image" Id="rId8"/><Relationship Target="../media/image16.png" Type="http://schemas.openxmlformats.org/officeDocument/2006/relationships/image" Id="rId7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28.png" Type="http://schemas.openxmlformats.org/officeDocument/2006/relationships/image" Id="rId3"/><Relationship Target="../media/image17.png" Type="http://schemas.openxmlformats.org/officeDocument/2006/relationships/image" Id="rId6"/><Relationship Target="../media/image14.png" Type="http://schemas.openxmlformats.org/officeDocument/2006/relationships/image" Id="rId5"/><Relationship Target="../media/image15.png" Type="http://schemas.openxmlformats.org/officeDocument/2006/relationships/image" Id="rId7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png" Type="http://schemas.openxmlformats.org/officeDocument/2006/relationships/image" Id="rId4"/><Relationship Target="../media/image23.png" Type="http://schemas.openxmlformats.org/officeDocument/2006/relationships/image" Id="rId3"/><Relationship Target="../media/image22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Announcements</a:t>
            </a:r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Exam 1 bumped to Oct 1.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 of E-Field:  Causes Force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Here, </a:t>
            </a:r>
            <a:r>
              <a:rPr lang="en" i="1"/>
              <a:t>q</a:t>
            </a:r>
            <a:r>
              <a:rPr baseline="-25000" lang="en"/>
              <a:t>0</a:t>
            </a:r>
            <a:r>
              <a:rPr lang="en"/>
              <a:t> is the charge “experiencing” the electric force.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This force can do things other forces can do: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Cause an acceleration (if it’s the only force in that direction)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Help balance out other forces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3938587"/>
            <a:ext cy="400050" cx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Example:  Electrostatic Levitation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0.5 g piece of styrofoam has a charge of 50 nC.  What electric field is required to levitate it?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53225" x="1552950"/>
            <a:ext cy="2562225" cx="626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y="3082825" x="1414675"/>
            <a:ext cy="1651799" cx="6574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Example:  Electrostatic Levitation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 0.5 g piece of styrofoam has a charge of 50 nC.  What electric field is required to levitate it?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53225" x="1552950"/>
            <a:ext cy="2562225" cx="626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>
            <a:off y="3475350" x="1414675"/>
            <a:ext cy="1259099" cx="6574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Example:  Electrostatic Levitation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 0.5 g piece of styrofoam has a charge of 50 nC.  What electric field is required to levitate it?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53225" x="1552950"/>
            <a:ext cy="2562225" cx="626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Electrostatic Levitation:  How?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 make a ⊕ bead levitate: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electric force must point which way?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E-Field must point which way?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We could “paint” the floor with what charges?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charges are in the bead?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~50% of most objects comes from the protons.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mass of a proton is </a:t>
            </a:r>
            <a:r>
              <a:rPr lang="en" i="1"/>
              <a:t>m</a:t>
            </a:r>
            <a:r>
              <a:rPr baseline="-25000" lang="en" i="1"/>
              <a:t>p</a:t>
            </a:r>
            <a:r>
              <a:rPr lang="en"/>
              <a:t> = 1.67 × 10</a:t>
            </a:r>
            <a:r>
              <a:rPr baseline="30000" lang="en"/>
              <a:t>-27</a:t>
            </a:r>
            <a:r>
              <a:rPr lang="en"/>
              <a:t> kg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number of protons in the bead is: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charge of these protons is: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 the charge of all of the electrons is</a:t>
            </a:r>
            <a:br>
              <a:rPr lang="en"/>
            </a:br>
            <a:r>
              <a:rPr lang="en"/>
              <a:t> </a:t>
            </a:r>
            <a:r>
              <a:rPr lang="en" i="1"/>
              <a:t>Q</a:t>
            </a:r>
            <a:r>
              <a:rPr baseline="-25000" lang="en"/>
              <a:t>e</a:t>
            </a:r>
            <a:r>
              <a:rPr lang="en"/>
              <a:t> = −24000 C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17846" x="1766887"/>
            <a:ext cy="819150" cx="561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562500" x="1104912"/>
            <a:ext cy="400050" cx="693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about the “charged” bead?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neutral bead has </a:t>
            </a:r>
            <a:r>
              <a:rPr lang="en" i="1"/>
              <a:t>Q</a:t>
            </a:r>
            <a:r>
              <a:rPr baseline="-25000" lang="en"/>
              <a:t>p</a:t>
            </a:r>
            <a:r>
              <a:rPr lang="en"/>
              <a:t> = −</a:t>
            </a:r>
            <a:r>
              <a:rPr lang="en" i="1"/>
              <a:t>Q</a:t>
            </a:r>
            <a:r>
              <a:rPr baseline="-25000" lang="en"/>
              <a:t>e</a:t>
            </a:r>
            <a:r>
              <a:rPr lang="en"/>
              <a:t> = 24000 C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charged bead has the magnitude of </a:t>
            </a:r>
            <a:r>
              <a:rPr lang="en" i="1"/>
              <a:t>Q</a:t>
            </a:r>
            <a:r>
              <a:rPr baseline="-25000" lang="en"/>
              <a:t>e</a:t>
            </a:r>
            <a:r>
              <a:rPr lang="en"/>
              <a:t> reduced by 50 nC.</a:t>
            </a:r>
            <a:br>
              <a:rPr lang="en"/>
            </a:br>
            <a:r>
              <a:rPr lang="en"/>
              <a:t>So, </a:t>
            </a:r>
            <a:r>
              <a:rPr lang="en" i="1"/>
              <a:t>Q</a:t>
            </a:r>
            <a:r>
              <a:rPr baseline="-25000" lang="en"/>
              <a:t>e</a:t>
            </a:r>
            <a:r>
              <a:rPr lang="en"/>
              <a:t> = −23999.999999950 C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Of course, the 24000 C was an approximation.  But the net charge of 50 nC is not hard to measure.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else is the E-Field Important?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Dielectric Strength</a:t>
            </a:r>
            <a:r>
              <a:rPr lang="en"/>
              <a:t> is how much </a:t>
            </a:r>
            <a:r>
              <a:rPr lang="en" i="1"/>
              <a:t>E</a:t>
            </a:r>
            <a:r>
              <a:rPr lang="en"/>
              <a:t>-Field a material can take.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Exceeding this value causes sparks, short circuits, and/or lightning.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For air, the dielectric strength is about 10</a:t>
            </a:r>
            <a:r>
              <a:rPr baseline="30000" lang="en"/>
              <a:t>6</a:t>
            </a:r>
            <a:r>
              <a:rPr lang="en"/>
              <a:t> V/m.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Charged Objects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/>
              <a:t>Typically      q=0    because there</a:t>
            </a:r>
            <a:br>
              <a:rPr lang="en"/>
            </a:br>
            <a:r>
              <a:rPr lang="en"/>
              <a:t>are equal numbers of</a:t>
            </a:r>
            <a:br>
              <a:rPr lang="en"/>
            </a:br>
            <a:r>
              <a:rPr lang="en"/>
              <a:t>⊕ and ⊖ charges in normal matter.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/>
              <a:t>Charge is given to an object by adding or removing electrons (e</a:t>
            </a:r>
            <a:r>
              <a:rPr baseline="30000" lang="en"/>
              <a:t>−</a:t>
            </a:r>
            <a:r>
              <a:rPr lang="en"/>
              <a:t>).</a:t>
            </a:r>
            <a:br>
              <a:rPr lang="en"/>
            </a:br>
            <a:r>
              <a:rPr lang="en"/>
              <a:t>Here, </a:t>
            </a:r>
            <a:r>
              <a:rPr lang="en" i="1"/>
              <a:t>N</a:t>
            </a:r>
            <a:r>
              <a:rPr baseline="-25000" lang="en"/>
              <a:t>e</a:t>
            </a:r>
            <a:r>
              <a:rPr lang="en"/>
              <a:t> is the number of extra or missing e</a:t>
            </a:r>
            <a:r>
              <a:rPr baseline="30000" lang="en"/>
              <a:t>−</a:t>
            </a:r>
            <a:r>
              <a:rPr lang="en"/>
              <a:t>.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975" x="6877050"/>
            <a:ext cy="1800225" cx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48250" x="3438525"/>
            <a:ext cy="476250" cx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393601" x="2207124"/>
            <a:ext cy="373525" cx="106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1400" lang="en"/>
              <a:t>How can an object have 64 nC of charge?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60025" x="1359537"/>
            <a:ext cy="1937549" cx="6424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Electric Field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lang="en"/>
              <a:t> Caused by “source charges” (I.e. everything but “test charges”.)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Direction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/>
              <a:t>Points “downhill” on the Electric Potential (</a:t>
            </a:r>
            <a:r>
              <a:rPr lang="en" i="1"/>
              <a:t>V</a:t>
            </a:r>
            <a:r>
              <a:rPr lang="en"/>
              <a:t>) landscape.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/>
              <a:t>Points away from ⊕ and toward ⊖.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Strength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/>
              <a:t>Measured in newtons per coulomb (N/C).</a:t>
            </a:r>
          </a:p>
          <a:p>
            <a:pPr lvl="1" indent="-342900" marL="914400">
              <a:spcBef>
                <a:spcPts val="0"/>
              </a:spcBef>
              <a:buClr>
                <a:schemeClr val="dk1"/>
              </a:buClr>
              <a:buSzPct val="75000"/>
              <a:buFont typeface="Courier New"/>
              <a:buChar char="o"/>
            </a:pPr>
            <a:r>
              <a:rPr lang="en"/>
              <a:t>Also measured in volts per meter (V/m).  (I.e. </a:t>
            </a:r>
            <a:r>
              <a:rPr lang="en" i="1"/>
              <a:t>E</a:t>
            </a:r>
            <a:r>
              <a:rPr lang="en"/>
              <a:t> is the slope of </a:t>
            </a:r>
            <a:r>
              <a:rPr lang="en" i="1"/>
              <a:t>V</a:t>
            </a:r>
            <a:r>
              <a:rPr lang="en"/>
              <a:t>.)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Point Charge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Contribution is: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This is because the contribution to </a:t>
            </a:r>
            <a:r>
              <a:rPr lang="en" i="1"/>
              <a:t>V</a:t>
            </a:r>
            <a:r>
              <a:rPr lang="en"/>
              <a:t> is: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k</a:t>
            </a:r>
            <a:r>
              <a:rPr lang="en"/>
              <a:t> is the “Coulomb Constant”: 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r</a:t>
            </a:r>
            <a:r>
              <a:rPr lang="en"/>
              <a:t> is our distance from the Point Charge.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/>
              <a:t>Note:</a:t>
            </a:r>
            <a:r>
              <a:rPr lang="en"/>
              <a:t>  Both </a:t>
            </a:r>
            <a:r>
              <a:rPr lang="en" i="1"/>
              <a:t>E</a:t>
            </a:r>
            <a:r>
              <a:rPr lang="en"/>
              <a:t> and </a:t>
            </a:r>
            <a:r>
              <a:rPr lang="en" i="1"/>
              <a:t>V</a:t>
            </a:r>
            <a:r>
              <a:rPr lang="en"/>
              <a:t> get smaller as we move further away.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16825" x="6581775"/>
            <a:ext cy="609600" cx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803129" x="5724533"/>
            <a:ext cy="400050" cx="296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200150" x="3924300"/>
            <a:ext cy="714375" cx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Distributions of Charges (Method 1)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Each “bit” of the line charge contributes to the E-Field</a:t>
            </a: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 t="0" b="38381" r="0" l="0"/>
          <a:stretch/>
        </p:blipFill>
        <p:spPr>
          <a:xfrm>
            <a:off y="1897650" x="457200"/>
            <a:ext cy="2799600" cx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15975" x="6091350"/>
            <a:ext cy="3327525" cx="212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Charge Densities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165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Volume: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Surface: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Linear: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46275" x="1910525"/>
            <a:ext cy="371475" cx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72175" x="1896237"/>
            <a:ext cy="371475" cx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998075" x="1934337"/>
            <a:ext cy="371475" cx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374850" x="5312250"/>
            <a:ext cy="314325" cx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2200750" x="5255100"/>
            <a:ext cy="314325" cx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y="2998075" x="5321775"/>
            <a:ext cy="314325" cx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y="3742225" x="4478800"/>
            <a:ext cy="742950" cx="30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y="3742225" x="1843862"/>
            <a:ext cy="742950" cx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23.8:  Ring of Charge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a</a:t>
            </a:r>
            <a:r>
              <a:rPr lang="en"/>
              <a:t> is radius of ring</a:t>
            </a:r>
          </a:p>
          <a:p>
            <a:pPr rtl="0">
              <a:spcBef>
                <a:spcPts val="0"/>
              </a:spcBef>
              <a:buNone/>
            </a:pPr>
            <a:r>
              <a:rPr lang="en" i="1"/>
              <a:t>x</a:t>
            </a:r>
            <a:r>
              <a:rPr lang="en"/>
              <a:t> is position of </a:t>
            </a:r>
            <a:r>
              <a:rPr lang="en" i="1"/>
              <a:t>P</a:t>
            </a:r>
          </a:p>
          <a:p>
            <a:pPr>
              <a:spcBef>
                <a:spcPts val="0"/>
              </a:spcBef>
              <a:buNone/>
            </a:pPr>
            <a:r>
              <a:rPr lang="en" i="1"/>
              <a:t>r</a:t>
            </a:r>
            <a:r>
              <a:rPr lang="en"/>
              <a:t> is distance from </a:t>
            </a:r>
            <a:r>
              <a:rPr lang="en" i="1"/>
              <a:t>dq</a:t>
            </a:r>
            <a:r>
              <a:rPr lang="en"/>
              <a:t> to </a:t>
            </a:r>
            <a:r>
              <a:rPr lang="en" i="1"/>
              <a:t>P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4529201"/>
            <a:ext cy="2861724" cx="415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79175" x="1558887"/>
            <a:ext cy="400050" cx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137075" x="1125500"/>
            <a:ext cy="400050" cx="269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537125" x="263487"/>
            <a:ext cy="742950" cx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4237450" x="3776662"/>
            <a:ext cy="685800" cx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σ is Charge per Unit Area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2-D double integral gives us a solution: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Doesn’t depend on position − it is “Uniform”</a:t>
            </a:r>
            <a:r>
              <a:rPr lang="en" i="1"/>
              <a:t>!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15575" x="6350175"/>
            <a:ext cy="3288075" cx="233662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Surface Charge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66550" x="798625"/>
            <a:ext cy="657225" cx="22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437975" x="4618637"/>
            <a:ext cy="714375" cx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