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6" r:id="rId2"/>
    <p:sldId id="257" r:id="rId3"/>
    <p:sldId id="258" r:id="rId4"/>
    <p:sldId id="278" r:id="rId5"/>
    <p:sldId id="277" r:id="rId6"/>
    <p:sldId id="261" r:id="rId7"/>
    <p:sldId id="262" r:id="rId8"/>
    <p:sldId id="260" r:id="rId9"/>
    <p:sldId id="276" r:id="rId10"/>
    <p:sldId id="263" r:id="rId11"/>
    <p:sldId id="265" r:id="rId12"/>
    <p:sldId id="271" r:id="rId13"/>
    <p:sldId id="280" r:id="rId14"/>
    <p:sldId id="279" r:id="rId15"/>
    <p:sldId id="282" r:id="rId16"/>
    <p:sldId id="281" r:id="rId17"/>
    <p:sldId id="272" r:id="rId18"/>
    <p:sldId id="26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 Nhieu" initials="BN" lastIdx="1" clrIdx="0">
    <p:extLst>
      <p:ext uri="{19B8F6BF-5375-455C-9EA6-DF929625EA0E}">
        <p15:presenceInfo xmlns:p15="http://schemas.microsoft.com/office/powerpoint/2012/main" userId="S-1-5-21-3810169375-1746543969-3636121193-235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D522F8-D23D-4098-881F-EB8D2737D8D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13CF747-B68A-46B4-AC69-1738617E93F6}">
      <dgm:prSet phldrT="[Text]"/>
      <dgm:spPr/>
      <dgm:t>
        <a:bodyPr/>
        <a:lstStyle/>
        <a:p>
          <a:r>
            <a:rPr lang="en-US" dirty="0" smtClean="0"/>
            <a:t>I.</a:t>
          </a:r>
          <a:endParaRPr lang="en-US" dirty="0"/>
        </a:p>
      </dgm:t>
    </dgm:pt>
    <dgm:pt modelId="{1119C86A-B3B6-4BEC-8B39-3805F543D112}" type="parTrans" cxnId="{DC441D6F-154D-42B2-BE06-AE3470FF0582}">
      <dgm:prSet/>
      <dgm:spPr/>
      <dgm:t>
        <a:bodyPr/>
        <a:lstStyle/>
        <a:p>
          <a:endParaRPr lang="en-US"/>
        </a:p>
      </dgm:t>
    </dgm:pt>
    <dgm:pt modelId="{D5538647-AA91-49BB-9778-7C9C58BDDFD0}" type="sibTrans" cxnId="{DC441D6F-154D-42B2-BE06-AE3470FF0582}">
      <dgm:prSet/>
      <dgm:spPr/>
      <dgm:t>
        <a:bodyPr/>
        <a:lstStyle/>
        <a:p>
          <a:endParaRPr lang="en-US"/>
        </a:p>
      </dgm:t>
    </dgm:pt>
    <dgm:pt modelId="{EB6DCB3B-484D-4D82-AA90-8009DAC57192}">
      <dgm:prSet phldrT="[Text]"/>
      <dgm:spPr/>
      <dgm:t>
        <a:bodyPr/>
        <a:lstStyle/>
        <a:p>
          <a:r>
            <a:rPr lang="en-US" b="1" dirty="0" smtClean="0"/>
            <a:t>The Stock Exchange of  Thailand</a:t>
          </a:r>
          <a:endParaRPr lang="en-US" b="1" dirty="0"/>
        </a:p>
      </dgm:t>
    </dgm:pt>
    <dgm:pt modelId="{B1A4A03C-D439-4AD1-BB3E-2657D8EEE749}" type="parTrans" cxnId="{7D1AED99-F10C-49AD-9C86-419373819BED}">
      <dgm:prSet/>
      <dgm:spPr/>
      <dgm:t>
        <a:bodyPr/>
        <a:lstStyle/>
        <a:p>
          <a:endParaRPr lang="en-US"/>
        </a:p>
      </dgm:t>
    </dgm:pt>
    <dgm:pt modelId="{D77C5BD0-3CC6-4329-BD5E-A4C00F039F92}" type="sibTrans" cxnId="{7D1AED99-F10C-49AD-9C86-419373819BED}">
      <dgm:prSet/>
      <dgm:spPr/>
      <dgm:t>
        <a:bodyPr/>
        <a:lstStyle/>
        <a:p>
          <a:endParaRPr lang="en-US"/>
        </a:p>
      </dgm:t>
    </dgm:pt>
    <dgm:pt modelId="{279C0106-D796-488D-819F-70B3074D6BBA}">
      <dgm:prSet phldrT="[Text]"/>
      <dgm:spPr/>
      <dgm:t>
        <a:bodyPr/>
        <a:lstStyle/>
        <a:p>
          <a:r>
            <a:rPr lang="en-US" dirty="0" smtClean="0"/>
            <a:t>II.</a:t>
          </a:r>
          <a:endParaRPr lang="en-US" dirty="0"/>
        </a:p>
      </dgm:t>
    </dgm:pt>
    <dgm:pt modelId="{98EFBA26-7E49-4FC8-8398-F0F73D94FC57}" type="parTrans" cxnId="{89E58842-8460-4350-97E8-6BA42E58FC3C}">
      <dgm:prSet/>
      <dgm:spPr/>
      <dgm:t>
        <a:bodyPr/>
        <a:lstStyle/>
        <a:p>
          <a:endParaRPr lang="en-US"/>
        </a:p>
      </dgm:t>
    </dgm:pt>
    <dgm:pt modelId="{BB90F583-C7DD-499D-A546-A7678FFDF2DF}" type="sibTrans" cxnId="{89E58842-8460-4350-97E8-6BA42E58FC3C}">
      <dgm:prSet/>
      <dgm:spPr/>
      <dgm:t>
        <a:bodyPr/>
        <a:lstStyle/>
        <a:p>
          <a:endParaRPr lang="en-US"/>
        </a:p>
      </dgm:t>
    </dgm:pt>
    <dgm:pt modelId="{A2FECCF2-7EC9-4644-BF3A-C51E8586366A}">
      <dgm:prSet phldrT="[Text]"/>
      <dgm:spPr/>
      <dgm:t>
        <a:bodyPr/>
        <a:lstStyle/>
        <a:p>
          <a:r>
            <a:rPr lang="en-US" b="1" dirty="0" smtClean="0"/>
            <a:t>Study of Seasonality in Stock Index </a:t>
          </a:r>
          <a:endParaRPr lang="en-US" b="1" dirty="0"/>
        </a:p>
      </dgm:t>
    </dgm:pt>
    <dgm:pt modelId="{05B9A929-F780-4F60-ABEA-A7F46B282679}" type="parTrans" cxnId="{A521E681-7A7F-4B0E-83CD-8AE58F3CE385}">
      <dgm:prSet/>
      <dgm:spPr/>
      <dgm:t>
        <a:bodyPr/>
        <a:lstStyle/>
        <a:p>
          <a:endParaRPr lang="en-US"/>
        </a:p>
      </dgm:t>
    </dgm:pt>
    <dgm:pt modelId="{02FF8653-94EA-4D95-A0AB-5EAA838DD9C3}" type="sibTrans" cxnId="{A521E681-7A7F-4B0E-83CD-8AE58F3CE385}">
      <dgm:prSet/>
      <dgm:spPr/>
      <dgm:t>
        <a:bodyPr/>
        <a:lstStyle/>
        <a:p>
          <a:endParaRPr lang="en-US"/>
        </a:p>
      </dgm:t>
    </dgm:pt>
    <dgm:pt modelId="{A37735DA-369C-41D5-BAF6-34B319382519}">
      <dgm:prSet phldrT="[Text]"/>
      <dgm:spPr/>
      <dgm:t>
        <a:bodyPr/>
        <a:lstStyle/>
        <a:p>
          <a:r>
            <a:rPr lang="en-US" dirty="0" smtClean="0"/>
            <a:t>III.</a:t>
          </a:r>
          <a:endParaRPr lang="en-US" dirty="0"/>
        </a:p>
      </dgm:t>
    </dgm:pt>
    <dgm:pt modelId="{A2B5438C-D728-45DD-B5FE-41641BD9472E}" type="parTrans" cxnId="{DDE0734C-8965-4A7F-83DD-EE24C3506829}">
      <dgm:prSet/>
      <dgm:spPr/>
      <dgm:t>
        <a:bodyPr/>
        <a:lstStyle/>
        <a:p>
          <a:endParaRPr lang="en-US"/>
        </a:p>
      </dgm:t>
    </dgm:pt>
    <dgm:pt modelId="{40A11296-98C2-4675-A52E-DA230EBD90E3}" type="sibTrans" cxnId="{DDE0734C-8965-4A7F-83DD-EE24C3506829}">
      <dgm:prSet/>
      <dgm:spPr/>
      <dgm:t>
        <a:bodyPr/>
        <a:lstStyle/>
        <a:p>
          <a:endParaRPr lang="en-US"/>
        </a:p>
      </dgm:t>
    </dgm:pt>
    <dgm:pt modelId="{F1D91295-44AA-4019-A9D5-8BA12EE184A5}">
      <dgm:prSet phldrT="[Text]"/>
      <dgm:spPr/>
      <dgm:t>
        <a:bodyPr/>
        <a:lstStyle/>
        <a:p>
          <a:r>
            <a:rPr lang="en-US" b="1" dirty="0" smtClean="0"/>
            <a:t>Data and Methodology</a:t>
          </a:r>
          <a:endParaRPr lang="en-US" b="1" dirty="0"/>
        </a:p>
      </dgm:t>
    </dgm:pt>
    <dgm:pt modelId="{607E0096-80F9-43C7-B2A2-4561A5724218}" type="parTrans" cxnId="{9C40BB30-C39D-48DA-8B1F-54562B23F61E}">
      <dgm:prSet/>
      <dgm:spPr/>
      <dgm:t>
        <a:bodyPr/>
        <a:lstStyle/>
        <a:p>
          <a:endParaRPr lang="en-US"/>
        </a:p>
      </dgm:t>
    </dgm:pt>
    <dgm:pt modelId="{EAB43565-16E8-4DF8-A03F-AC91DF079DC8}" type="sibTrans" cxnId="{9C40BB30-C39D-48DA-8B1F-54562B23F61E}">
      <dgm:prSet/>
      <dgm:spPr/>
      <dgm:t>
        <a:bodyPr/>
        <a:lstStyle/>
        <a:p>
          <a:endParaRPr lang="en-US"/>
        </a:p>
      </dgm:t>
    </dgm:pt>
    <dgm:pt modelId="{2DDCD5AE-AE64-4EE7-976F-9B21D2B82D8C}" type="pres">
      <dgm:prSet presAssocID="{F6D522F8-D23D-4098-881F-EB8D2737D8DC}" presName="linearFlow" presStyleCnt="0">
        <dgm:presLayoutVars>
          <dgm:dir/>
          <dgm:animLvl val="lvl"/>
          <dgm:resizeHandles val="exact"/>
        </dgm:presLayoutVars>
      </dgm:prSet>
      <dgm:spPr/>
      <dgm:t>
        <a:bodyPr/>
        <a:lstStyle/>
        <a:p>
          <a:endParaRPr lang="en-US"/>
        </a:p>
      </dgm:t>
    </dgm:pt>
    <dgm:pt modelId="{9E7B591D-3861-43ED-B80E-A6D53139F5ED}" type="pres">
      <dgm:prSet presAssocID="{413CF747-B68A-46B4-AC69-1738617E93F6}" presName="composite" presStyleCnt="0"/>
      <dgm:spPr/>
    </dgm:pt>
    <dgm:pt modelId="{FE4CC6CA-DC0B-4759-8E2B-6AC7D4651DE1}" type="pres">
      <dgm:prSet presAssocID="{413CF747-B68A-46B4-AC69-1738617E93F6}" presName="parentText" presStyleLbl="alignNode1" presStyleIdx="0" presStyleCnt="3">
        <dgm:presLayoutVars>
          <dgm:chMax val="1"/>
          <dgm:bulletEnabled val="1"/>
        </dgm:presLayoutVars>
      </dgm:prSet>
      <dgm:spPr/>
      <dgm:t>
        <a:bodyPr/>
        <a:lstStyle/>
        <a:p>
          <a:endParaRPr lang="en-US"/>
        </a:p>
      </dgm:t>
    </dgm:pt>
    <dgm:pt modelId="{060B4A04-FAB5-44C5-A680-08453884B282}" type="pres">
      <dgm:prSet presAssocID="{413CF747-B68A-46B4-AC69-1738617E93F6}" presName="descendantText" presStyleLbl="alignAcc1" presStyleIdx="0" presStyleCnt="3" custLinFactNeighborX="432" custLinFactNeighborY="7776">
        <dgm:presLayoutVars>
          <dgm:bulletEnabled val="1"/>
        </dgm:presLayoutVars>
      </dgm:prSet>
      <dgm:spPr/>
      <dgm:t>
        <a:bodyPr/>
        <a:lstStyle/>
        <a:p>
          <a:endParaRPr lang="en-US"/>
        </a:p>
      </dgm:t>
    </dgm:pt>
    <dgm:pt modelId="{294D68D6-1EF2-4C97-AF23-482DD4E5BDA0}" type="pres">
      <dgm:prSet presAssocID="{D5538647-AA91-49BB-9778-7C9C58BDDFD0}" presName="sp" presStyleCnt="0"/>
      <dgm:spPr/>
    </dgm:pt>
    <dgm:pt modelId="{F916D3F5-06CC-491B-AA1F-9A47302A2E14}" type="pres">
      <dgm:prSet presAssocID="{279C0106-D796-488D-819F-70B3074D6BBA}" presName="composite" presStyleCnt="0"/>
      <dgm:spPr/>
    </dgm:pt>
    <dgm:pt modelId="{CF8F1EBF-608C-421C-8CF8-6D2DACBBDFE3}" type="pres">
      <dgm:prSet presAssocID="{279C0106-D796-488D-819F-70B3074D6BBA}" presName="parentText" presStyleLbl="alignNode1" presStyleIdx="1" presStyleCnt="3">
        <dgm:presLayoutVars>
          <dgm:chMax val="1"/>
          <dgm:bulletEnabled val="1"/>
        </dgm:presLayoutVars>
      </dgm:prSet>
      <dgm:spPr/>
      <dgm:t>
        <a:bodyPr/>
        <a:lstStyle/>
        <a:p>
          <a:endParaRPr lang="en-US"/>
        </a:p>
      </dgm:t>
    </dgm:pt>
    <dgm:pt modelId="{209F96EA-1289-4038-849E-C3B3E7F3C6DE}" type="pres">
      <dgm:prSet presAssocID="{279C0106-D796-488D-819F-70B3074D6BBA}" presName="descendantText" presStyleLbl="alignAcc1" presStyleIdx="1" presStyleCnt="3" custLinFactNeighborX="432" custLinFactNeighborY="576">
        <dgm:presLayoutVars>
          <dgm:bulletEnabled val="1"/>
        </dgm:presLayoutVars>
      </dgm:prSet>
      <dgm:spPr/>
      <dgm:t>
        <a:bodyPr/>
        <a:lstStyle/>
        <a:p>
          <a:endParaRPr lang="en-US"/>
        </a:p>
      </dgm:t>
    </dgm:pt>
    <dgm:pt modelId="{28E07657-8736-444A-8B2B-CB5EA7E1E822}" type="pres">
      <dgm:prSet presAssocID="{BB90F583-C7DD-499D-A546-A7678FFDF2DF}" presName="sp" presStyleCnt="0"/>
      <dgm:spPr/>
    </dgm:pt>
    <dgm:pt modelId="{5F05E85E-DB98-4D60-869B-2431C58A2220}" type="pres">
      <dgm:prSet presAssocID="{A37735DA-369C-41D5-BAF6-34B319382519}" presName="composite" presStyleCnt="0"/>
      <dgm:spPr/>
    </dgm:pt>
    <dgm:pt modelId="{CD97B870-D15A-4C50-8645-3FFFDD91E99C}" type="pres">
      <dgm:prSet presAssocID="{A37735DA-369C-41D5-BAF6-34B319382519}" presName="parentText" presStyleLbl="alignNode1" presStyleIdx="2" presStyleCnt="3">
        <dgm:presLayoutVars>
          <dgm:chMax val="1"/>
          <dgm:bulletEnabled val="1"/>
        </dgm:presLayoutVars>
      </dgm:prSet>
      <dgm:spPr/>
      <dgm:t>
        <a:bodyPr/>
        <a:lstStyle/>
        <a:p>
          <a:endParaRPr lang="en-US"/>
        </a:p>
      </dgm:t>
    </dgm:pt>
    <dgm:pt modelId="{9574F797-B921-4DAF-833F-6AC4CD63AF7D}" type="pres">
      <dgm:prSet presAssocID="{A37735DA-369C-41D5-BAF6-34B319382519}" presName="descendantText" presStyleLbl="alignAcc1" presStyleIdx="2" presStyleCnt="3">
        <dgm:presLayoutVars>
          <dgm:bulletEnabled val="1"/>
        </dgm:presLayoutVars>
      </dgm:prSet>
      <dgm:spPr/>
      <dgm:t>
        <a:bodyPr/>
        <a:lstStyle/>
        <a:p>
          <a:endParaRPr lang="en-US"/>
        </a:p>
      </dgm:t>
    </dgm:pt>
  </dgm:ptLst>
  <dgm:cxnLst>
    <dgm:cxn modelId="{19589E3E-9D0D-47C7-8F98-7D415215650E}" type="presOf" srcId="{F1D91295-44AA-4019-A9D5-8BA12EE184A5}" destId="{9574F797-B921-4DAF-833F-6AC4CD63AF7D}" srcOrd="0" destOrd="0" presId="urn:microsoft.com/office/officeart/2005/8/layout/chevron2"/>
    <dgm:cxn modelId="{7D1AED99-F10C-49AD-9C86-419373819BED}" srcId="{413CF747-B68A-46B4-AC69-1738617E93F6}" destId="{EB6DCB3B-484D-4D82-AA90-8009DAC57192}" srcOrd="0" destOrd="0" parTransId="{B1A4A03C-D439-4AD1-BB3E-2657D8EEE749}" sibTransId="{D77C5BD0-3CC6-4329-BD5E-A4C00F039F92}"/>
    <dgm:cxn modelId="{A521E681-7A7F-4B0E-83CD-8AE58F3CE385}" srcId="{279C0106-D796-488D-819F-70B3074D6BBA}" destId="{A2FECCF2-7EC9-4644-BF3A-C51E8586366A}" srcOrd="0" destOrd="0" parTransId="{05B9A929-F780-4F60-ABEA-A7F46B282679}" sibTransId="{02FF8653-94EA-4D95-A0AB-5EAA838DD9C3}"/>
    <dgm:cxn modelId="{58CF6716-0939-4963-8DEA-F35032CBBE6B}" type="presOf" srcId="{F6D522F8-D23D-4098-881F-EB8D2737D8DC}" destId="{2DDCD5AE-AE64-4EE7-976F-9B21D2B82D8C}" srcOrd="0" destOrd="0" presId="urn:microsoft.com/office/officeart/2005/8/layout/chevron2"/>
    <dgm:cxn modelId="{DC441D6F-154D-42B2-BE06-AE3470FF0582}" srcId="{F6D522F8-D23D-4098-881F-EB8D2737D8DC}" destId="{413CF747-B68A-46B4-AC69-1738617E93F6}" srcOrd="0" destOrd="0" parTransId="{1119C86A-B3B6-4BEC-8B39-3805F543D112}" sibTransId="{D5538647-AA91-49BB-9778-7C9C58BDDFD0}"/>
    <dgm:cxn modelId="{9C40BB30-C39D-48DA-8B1F-54562B23F61E}" srcId="{A37735DA-369C-41D5-BAF6-34B319382519}" destId="{F1D91295-44AA-4019-A9D5-8BA12EE184A5}" srcOrd="0" destOrd="0" parTransId="{607E0096-80F9-43C7-B2A2-4561A5724218}" sibTransId="{EAB43565-16E8-4DF8-A03F-AC91DF079DC8}"/>
    <dgm:cxn modelId="{CA5E2971-F03A-4093-B88D-0BDDD05291E8}" type="presOf" srcId="{413CF747-B68A-46B4-AC69-1738617E93F6}" destId="{FE4CC6CA-DC0B-4759-8E2B-6AC7D4651DE1}" srcOrd="0" destOrd="0" presId="urn:microsoft.com/office/officeart/2005/8/layout/chevron2"/>
    <dgm:cxn modelId="{DDE0734C-8965-4A7F-83DD-EE24C3506829}" srcId="{F6D522F8-D23D-4098-881F-EB8D2737D8DC}" destId="{A37735DA-369C-41D5-BAF6-34B319382519}" srcOrd="2" destOrd="0" parTransId="{A2B5438C-D728-45DD-B5FE-41641BD9472E}" sibTransId="{40A11296-98C2-4675-A52E-DA230EBD90E3}"/>
    <dgm:cxn modelId="{F7CFB226-392D-4797-B2C7-41D0115965C8}" type="presOf" srcId="{A2FECCF2-7EC9-4644-BF3A-C51E8586366A}" destId="{209F96EA-1289-4038-849E-C3B3E7F3C6DE}" srcOrd="0" destOrd="0" presId="urn:microsoft.com/office/officeart/2005/8/layout/chevron2"/>
    <dgm:cxn modelId="{2ACCDBDD-3C1B-430C-A0A8-1EBC49464D57}" type="presOf" srcId="{EB6DCB3B-484D-4D82-AA90-8009DAC57192}" destId="{060B4A04-FAB5-44C5-A680-08453884B282}" srcOrd="0" destOrd="0" presId="urn:microsoft.com/office/officeart/2005/8/layout/chevron2"/>
    <dgm:cxn modelId="{FAEFBF40-E07A-4DBD-8EF3-815E83580B02}" type="presOf" srcId="{A37735DA-369C-41D5-BAF6-34B319382519}" destId="{CD97B870-D15A-4C50-8645-3FFFDD91E99C}" srcOrd="0" destOrd="0" presId="urn:microsoft.com/office/officeart/2005/8/layout/chevron2"/>
    <dgm:cxn modelId="{89E58842-8460-4350-97E8-6BA42E58FC3C}" srcId="{F6D522F8-D23D-4098-881F-EB8D2737D8DC}" destId="{279C0106-D796-488D-819F-70B3074D6BBA}" srcOrd="1" destOrd="0" parTransId="{98EFBA26-7E49-4FC8-8398-F0F73D94FC57}" sibTransId="{BB90F583-C7DD-499D-A546-A7678FFDF2DF}"/>
    <dgm:cxn modelId="{90A2DC38-5DCE-4A0C-9608-DBFED0E347C5}" type="presOf" srcId="{279C0106-D796-488D-819F-70B3074D6BBA}" destId="{CF8F1EBF-608C-421C-8CF8-6D2DACBBDFE3}" srcOrd="0" destOrd="0" presId="urn:microsoft.com/office/officeart/2005/8/layout/chevron2"/>
    <dgm:cxn modelId="{7D320C41-BECE-47AF-943E-C8D417D131F1}" type="presParOf" srcId="{2DDCD5AE-AE64-4EE7-976F-9B21D2B82D8C}" destId="{9E7B591D-3861-43ED-B80E-A6D53139F5ED}" srcOrd="0" destOrd="0" presId="urn:microsoft.com/office/officeart/2005/8/layout/chevron2"/>
    <dgm:cxn modelId="{A76B5612-D037-487D-874F-2869E1497E42}" type="presParOf" srcId="{9E7B591D-3861-43ED-B80E-A6D53139F5ED}" destId="{FE4CC6CA-DC0B-4759-8E2B-6AC7D4651DE1}" srcOrd="0" destOrd="0" presId="urn:microsoft.com/office/officeart/2005/8/layout/chevron2"/>
    <dgm:cxn modelId="{239ECF60-88DD-4092-B724-3BCBD7787C94}" type="presParOf" srcId="{9E7B591D-3861-43ED-B80E-A6D53139F5ED}" destId="{060B4A04-FAB5-44C5-A680-08453884B282}" srcOrd="1" destOrd="0" presId="urn:microsoft.com/office/officeart/2005/8/layout/chevron2"/>
    <dgm:cxn modelId="{E90BC261-BA60-476F-80C6-8350C2B5A818}" type="presParOf" srcId="{2DDCD5AE-AE64-4EE7-976F-9B21D2B82D8C}" destId="{294D68D6-1EF2-4C97-AF23-482DD4E5BDA0}" srcOrd="1" destOrd="0" presId="urn:microsoft.com/office/officeart/2005/8/layout/chevron2"/>
    <dgm:cxn modelId="{BBF7FDEB-9046-4956-B1F6-A5E02BD66570}" type="presParOf" srcId="{2DDCD5AE-AE64-4EE7-976F-9B21D2B82D8C}" destId="{F916D3F5-06CC-491B-AA1F-9A47302A2E14}" srcOrd="2" destOrd="0" presId="urn:microsoft.com/office/officeart/2005/8/layout/chevron2"/>
    <dgm:cxn modelId="{32CEDF6A-8507-4A6A-B783-ED4774EE03DB}" type="presParOf" srcId="{F916D3F5-06CC-491B-AA1F-9A47302A2E14}" destId="{CF8F1EBF-608C-421C-8CF8-6D2DACBBDFE3}" srcOrd="0" destOrd="0" presId="urn:microsoft.com/office/officeart/2005/8/layout/chevron2"/>
    <dgm:cxn modelId="{77D05D64-641A-4CF3-8843-7B863F129C1A}" type="presParOf" srcId="{F916D3F5-06CC-491B-AA1F-9A47302A2E14}" destId="{209F96EA-1289-4038-849E-C3B3E7F3C6DE}" srcOrd="1" destOrd="0" presId="urn:microsoft.com/office/officeart/2005/8/layout/chevron2"/>
    <dgm:cxn modelId="{8CCFDEB5-31E6-40C1-BAFD-2DC67D9634C5}" type="presParOf" srcId="{2DDCD5AE-AE64-4EE7-976F-9B21D2B82D8C}" destId="{28E07657-8736-444A-8B2B-CB5EA7E1E822}" srcOrd="3" destOrd="0" presId="urn:microsoft.com/office/officeart/2005/8/layout/chevron2"/>
    <dgm:cxn modelId="{C51CC59B-D59F-4A49-A3A2-D2D09ECC7436}" type="presParOf" srcId="{2DDCD5AE-AE64-4EE7-976F-9B21D2B82D8C}" destId="{5F05E85E-DB98-4D60-869B-2431C58A2220}" srcOrd="4" destOrd="0" presId="urn:microsoft.com/office/officeart/2005/8/layout/chevron2"/>
    <dgm:cxn modelId="{0370F5DA-EEC6-4FA9-9749-ACECF1FB2E83}" type="presParOf" srcId="{5F05E85E-DB98-4D60-869B-2431C58A2220}" destId="{CD97B870-D15A-4C50-8645-3FFFDD91E99C}" srcOrd="0" destOrd="0" presId="urn:microsoft.com/office/officeart/2005/8/layout/chevron2"/>
    <dgm:cxn modelId="{1433FA1B-9F99-4197-A750-F632197080F0}" type="presParOf" srcId="{5F05E85E-DB98-4D60-869B-2431C58A2220}" destId="{9574F797-B921-4DAF-833F-6AC4CD63AF7D}"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4CC6CA-DC0B-4759-8E2B-6AC7D4651DE1}">
      <dsp:nvSpPr>
        <dsp:cNvPr id="0" name=""/>
        <dsp:cNvSpPr/>
      </dsp:nvSpPr>
      <dsp:spPr>
        <a:xfrm rot="5400000">
          <a:off x="-222646" y="223826"/>
          <a:ext cx="1484312" cy="103901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I.</a:t>
          </a:r>
          <a:endParaRPr lang="en-US" sz="3000" kern="1200" dirty="0"/>
        </a:p>
      </dsp:txBody>
      <dsp:txXfrm rot="-5400000">
        <a:off x="1" y="520688"/>
        <a:ext cx="1039018" cy="445294"/>
      </dsp:txXfrm>
    </dsp:sp>
    <dsp:sp modelId="{060B4A04-FAB5-44C5-A680-08453884B282}">
      <dsp:nvSpPr>
        <dsp:cNvPr id="0" name=""/>
        <dsp:cNvSpPr/>
      </dsp:nvSpPr>
      <dsp:spPr>
        <a:xfrm rot="5400000">
          <a:off x="3770907" y="-2655685"/>
          <a:ext cx="964803" cy="64285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smtClean="0"/>
            <a:t>The Stock Exchange of  Thailand</a:t>
          </a:r>
          <a:endParaRPr lang="en-US" sz="3100" b="1" kern="1200" dirty="0"/>
        </a:p>
      </dsp:txBody>
      <dsp:txXfrm rot="-5400000">
        <a:off x="1039018" y="123302"/>
        <a:ext cx="6381483" cy="870607"/>
      </dsp:txXfrm>
    </dsp:sp>
    <dsp:sp modelId="{CF8F1EBF-608C-421C-8CF8-6D2DACBBDFE3}">
      <dsp:nvSpPr>
        <dsp:cNvPr id="0" name=""/>
        <dsp:cNvSpPr/>
      </dsp:nvSpPr>
      <dsp:spPr>
        <a:xfrm rot="5400000">
          <a:off x="-222646" y="1512490"/>
          <a:ext cx="1484312" cy="103901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II.</a:t>
          </a:r>
          <a:endParaRPr lang="en-US" sz="3000" kern="1200" dirty="0"/>
        </a:p>
      </dsp:txBody>
      <dsp:txXfrm rot="-5400000">
        <a:off x="1" y="1809352"/>
        <a:ext cx="1039018" cy="445294"/>
      </dsp:txXfrm>
    </dsp:sp>
    <dsp:sp modelId="{209F96EA-1289-4038-849E-C3B3E7F3C6DE}">
      <dsp:nvSpPr>
        <dsp:cNvPr id="0" name=""/>
        <dsp:cNvSpPr/>
      </dsp:nvSpPr>
      <dsp:spPr>
        <a:xfrm rot="5400000">
          <a:off x="3770907" y="-1436488"/>
          <a:ext cx="964803" cy="64285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smtClean="0"/>
            <a:t>Study of Seasonality in Stock Index </a:t>
          </a:r>
          <a:endParaRPr lang="en-US" sz="3100" b="1" kern="1200" dirty="0"/>
        </a:p>
      </dsp:txBody>
      <dsp:txXfrm rot="-5400000">
        <a:off x="1039018" y="1342499"/>
        <a:ext cx="6381483" cy="870607"/>
      </dsp:txXfrm>
    </dsp:sp>
    <dsp:sp modelId="{CD97B870-D15A-4C50-8645-3FFFDD91E99C}">
      <dsp:nvSpPr>
        <dsp:cNvPr id="0" name=""/>
        <dsp:cNvSpPr/>
      </dsp:nvSpPr>
      <dsp:spPr>
        <a:xfrm rot="5400000">
          <a:off x="-222646" y="2801154"/>
          <a:ext cx="1484312" cy="1039018"/>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a:lnSpc>
              <a:spcPct val="90000"/>
            </a:lnSpc>
            <a:spcBef>
              <a:spcPct val="0"/>
            </a:spcBef>
            <a:spcAft>
              <a:spcPct val="35000"/>
            </a:spcAft>
          </a:pPr>
          <a:r>
            <a:rPr lang="en-US" sz="3000" kern="1200" dirty="0" smtClean="0"/>
            <a:t>III.</a:t>
          </a:r>
          <a:endParaRPr lang="en-US" sz="3000" kern="1200" dirty="0"/>
        </a:p>
      </dsp:txBody>
      <dsp:txXfrm rot="-5400000">
        <a:off x="1" y="3098016"/>
        <a:ext cx="1039018" cy="445294"/>
      </dsp:txXfrm>
    </dsp:sp>
    <dsp:sp modelId="{9574F797-B921-4DAF-833F-6AC4CD63AF7D}">
      <dsp:nvSpPr>
        <dsp:cNvPr id="0" name=""/>
        <dsp:cNvSpPr/>
      </dsp:nvSpPr>
      <dsp:spPr>
        <a:xfrm rot="5400000">
          <a:off x="3770907" y="-153381"/>
          <a:ext cx="964803" cy="642858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0472" tIns="19685" rIns="19685" bIns="19685" numCol="1" spcCol="1270" anchor="ctr" anchorCtr="0">
          <a:noAutofit/>
        </a:bodyPr>
        <a:lstStyle/>
        <a:p>
          <a:pPr marL="285750" lvl="1" indent="-285750" algn="l" defTabSz="1377950">
            <a:lnSpc>
              <a:spcPct val="90000"/>
            </a:lnSpc>
            <a:spcBef>
              <a:spcPct val="0"/>
            </a:spcBef>
            <a:spcAft>
              <a:spcPct val="15000"/>
            </a:spcAft>
            <a:buChar char="••"/>
          </a:pPr>
          <a:r>
            <a:rPr lang="en-US" sz="3100" b="1" kern="1200" dirty="0" smtClean="0"/>
            <a:t>Data and Methodology</a:t>
          </a:r>
          <a:endParaRPr lang="en-US" sz="3100" b="1" kern="1200" dirty="0"/>
        </a:p>
      </dsp:txBody>
      <dsp:txXfrm rot="-5400000">
        <a:off x="1039018" y="2625606"/>
        <a:ext cx="6381483" cy="87060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70E841-CF57-4232-92DD-46F1E703EE38}" type="datetimeFigureOut">
              <a:rPr lang="en-US" smtClean="0"/>
              <a:t>10/27/2014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DF0C417-E658-4316-8859-022ED0BEEAA8}" type="slidenum">
              <a:rPr lang="en-US" smtClean="0"/>
              <a:t>‹#›</a:t>
            </a:fld>
            <a:endParaRPr lang="en-US"/>
          </a:p>
        </p:txBody>
      </p:sp>
    </p:spTree>
    <p:extLst>
      <p:ext uri="{BB962C8B-B14F-4D97-AF65-F5344CB8AC3E}">
        <p14:creationId xmlns:p14="http://schemas.microsoft.com/office/powerpoint/2010/main" val="9985343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0BEAD9F-607C-4528-A87B-2AC2BB49E752}" type="datetimeFigureOut">
              <a:rPr lang="en-US" smtClean="0"/>
              <a:t>10/27/2014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05A5F69-BBFB-459C-BDFB-C2CA84F4DE0D}" type="slidenum">
              <a:rPr lang="en-US" smtClean="0"/>
              <a:t>‹#›</a:t>
            </a:fld>
            <a:endParaRPr lang="en-US"/>
          </a:p>
        </p:txBody>
      </p:sp>
    </p:spTree>
    <p:extLst>
      <p:ext uri="{BB962C8B-B14F-4D97-AF65-F5344CB8AC3E}">
        <p14:creationId xmlns:p14="http://schemas.microsoft.com/office/powerpoint/2010/main" val="89690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5A5F69-BBFB-459C-BDFB-C2CA84F4DE0D}" type="slidenum">
              <a:rPr lang="en-US" smtClean="0"/>
              <a:t>1</a:t>
            </a:fld>
            <a:endParaRPr lang="en-US"/>
          </a:p>
        </p:txBody>
      </p:sp>
    </p:spTree>
    <p:extLst>
      <p:ext uri="{BB962C8B-B14F-4D97-AF65-F5344CB8AC3E}">
        <p14:creationId xmlns:p14="http://schemas.microsoft.com/office/powerpoint/2010/main" val="3168643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5A5F69-BBFB-459C-BDFB-C2CA84F4DE0D}" type="slidenum">
              <a:rPr lang="en-US" smtClean="0"/>
              <a:t>3</a:t>
            </a:fld>
            <a:endParaRPr lang="en-US"/>
          </a:p>
        </p:txBody>
      </p:sp>
    </p:spTree>
    <p:extLst>
      <p:ext uri="{BB962C8B-B14F-4D97-AF65-F5344CB8AC3E}">
        <p14:creationId xmlns:p14="http://schemas.microsoft.com/office/powerpoint/2010/main" val="410064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5A5F69-BBFB-459C-BDFB-C2CA84F4DE0D}" type="slidenum">
              <a:rPr lang="en-US" smtClean="0"/>
              <a:t>7</a:t>
            </a:fld>
            <a:endParaRPr lang="en-US"/>
          </a:p>
        </p:txBody>
      </p:sp>
    </p:spTree>
    <p:extLst>
      <p:ext uri="{BB962C8B-B14F-4D97-AF65-F5344CB8AC3E}">
        <p14:creationId xmlns:p14="http://schemas.microsoft.com/office/powerpoint/2010/main" val="9594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5A5F69-BBFB-459C-BDFB-C2CA84F4DE0D}" type="slidenum">
              <a:rPr lang="en-US" smtClean="0"/>
              <a:t>8</a:t>
            </a:fld>
            <a:endParaRPr lang="en-US"/>
          </a:p>
        </p:txBody>
      </p:sp>
    </p:spTree>
    <p:extLst>
      <p:ext uri="{BB962C8B-B14F-4D97-AF65-F5344CB8AC3E}">
        <p14:creationId xmlns:p14="http://schemas.microsoft.com/office/powerpoint/2010/main" val="4219358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20455EE-E110-491D-8D54-B39DBA63EBE3}" type="datetimeFigureOut">
              <a:rPr lang="en-US" smtClean="0"/>
              <a:t>10/27/2014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9DD889B-D6A1-487A-BD71-74E261CA1F15}"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455EE-E110-491D-8D54-B39DBA63EBE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D889B-D6A1-487A-BD71-74E261CA1F1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0455EE-E110-491D-8D54-B39DBA63EBE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D889B-D6A1-487A-BD71-74E261CA1F1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0455EE-E110-491D-8D54-B39DBA63EBE3}"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D889B-D6A1-487A-BD71-74E261CA1F15}"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20455EE-E110-491D-8D54-B39DBA63EBE3}" type="datetimeFigureOut">
              <a:rPr lang="en-US" smtClean="0"/>
              <a:t>10/27/2014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9DD889B-D6A1-487A-BD71-74E261CA1F1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0455EE-E110-491D-8D54-B39DBA63EBE3}"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D889B-D6A1-487A-BD71-74E261CA1F15}"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20455EE-E110-491D-8D54-B39DBA63EBE3}" type="datetimeFigureOut">
              <a:rPr lang="en-US" smtClean="0"/>
              <a:t>10/27/2014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D889B-D6A1-487A-BD71-74E261CA1F15}"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20455EE-E110-491D-8D54-B39DBA63EBE3}"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D889B-D6A1-487A-BD71-74E261CA1F1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455EE-E110-491D-8D54-B39DBA63EBE3}"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D889B-D6A1-487A-BD71-74E261CA1F1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0455EE-E110-491D-8D54-B39DBA63EBE3}"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D889B-D6A1-487A-BD71-74E261CA1F15}"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20455EE-E110-491D-8D54-B39DBA63EBE3}" type="datetimeFigureOut">
              <a:rPr lang="en-US" smtClean="0"/>
              <a:t>10/27/2014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9DD889B-D6A1-487A-BD71-74E261CA1F15}"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20455EE-E110-491D-8D54-B39DBA63EBE3}" type="datetimeFigureOut">
              <a:rPr lang="en-US" smtClean="0"/>
              <a:t>10/27/2014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9DD889B-D6A1-487A-BD71-74E261CA1F1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0.png"/><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2.xlsx"/><Relationship Id="rId7" Type="http://schemas.openxmlformats.org/officeDocument/2006/relationships/image" Target="../media/image13.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2.emf"/><Relationship Id="rId5" Type="http://schemas.openxmlformats.org/officeDocument/2006/relationships/package" Target="../embeddings/Microsoft_Excel_Worksheet3.xlsx"/><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5.emf"/><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7.emf"/><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1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7.png"/><Relationship Id="rId1" Type="http://schemas.openxmlformats.org/officeDocument/2006/relationships/slideLayout" Target="../slideLayouts/slideLayout6.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447800"/>
            <a:ext cx="8686800" cy="1528155"/>
          </a:xfrm>
        </p:spPr>
        <p:txBody>
          <a:bodyPr>
            <a:noAutofit/>
          </a:bodyPr>
          <a:lstStyle/>
          <a:p>
            <a:r>
              <a:rPr lang="en-US" sz="3200" b="1" dirty="0" smtClean="0"/>
              <a:t>SEASONALITY IN THE THAI STOCK INDEX</a:t>
            </a:r>
            <a:br>
              <a:rPr lang="en-US" sz="3200" b="1" dirty="0" smtClean="0"/>
            </a:br>
            <a:r>
              <a:rPr lang="en-US" sz="3200" b="1" dirty="0"/>
              <a:t>	</a:t>
            </a:r>
            <a:r>
              <a:rPr lang="en-US" sz="3200" b="1" dirty="0" smtClean="0"/>
              <a:t>					</a:t>
            </a:r>
            <a:endParaRPr lang="en-US" sz="3200" b="1" dirty="0"/>
          </a:p>
        </p:txBody>
      </p:sp>
      <p:sp>
        <p:nvSpPr>
          <p:cNvPr id="6" name="TextBox 5"/>
          <p:cNvSpPr txBox="1"/>
          <p:nvPr/>
        </p:nvSpPr>
        <p:spPr>
          <a:xfrm>
            <a:off x="914400" y="3458802"/>
            <a:ext cx="5715000" cy="646331"/>
          </a:xfrm>
          <a:prstGeom prst="rect">
            <a:avLst/>
          </a:prstGeom>
          <a:noFill/>
        </p:spPr>
        <p:txBody>
          <a:bodyPr wrap="square" rtlCol="0">
            <a:spAutoFit/>
          </a:bodyPr>
          <a:lstStyle/>
          <a:p>
            <a:r>
              <a:rPr lang="en-US" b="1" dirty="0" smtClean="0"/>
              <a:t>H.SWINT FRIDAY, Ph.D. </a:t>
            </a:r>
          </a:p>
          <a:p>
            <a:r>
              <a:rPr lang="en-US" b="1" dirty="0" smtClean="0"/>
              <a:t>TEXAS A&amp;M UNIVERSITY  -CORPUS CHRISTI, USA</a:t>
            </a:r>
            <a:endParaRPr lang="en-US" b="1" dirty="0"/>
          </a:p>
        </p:txBody>
      </p:sp>
      <p:sp>
        <p:nvSpPr>
          <p:cNvPr id="7" name="TextBox 6"/>
          <p:cNvSpPr txBox="1"/>
          <p:nvPr/>
        </p:nvSpPr>
        <p:spPr>
          <a:xfrm>
            <a:off x="914400" y="4629834"/>
            <a:ext cx="5721927" cy="646331"/>
          </a:xfrm>
          <a:prstGeom prst="rect">
            <a:avLst/>
          </a:prstGeom>
          <a:noFill/>
        </p:spPr>
        <p:txBody>
          <a:bodyPr wrap="square" rtlCol="0">
            <a:spAutoFit/>
          </a:bodyPr>
          <a:lstStyle/>
          <a:p>
            <a:r>
              <a:rPr lang="en-US" b="1" dirty="0" smtClean="0"/>
              <a:t>NHIEU A. BO </a:t>
            </a:r>
          </a:p>
          <a:p>
            <a:r>
              <a:rPr lang="en-US" b="1" dirty="0" smtClean="0"/>
              <a:t>TEXAS A&amp;M UNIVERSITY -CORPUS CHRISTI, USA </a:t>
            </a:r>
            <a:endParaRPr lang="en-US" b="1" dirty="0"/>
          </a:p>
        </p:txBody>
      </p:sp>
      <p:sp>
        <p:nvSpPr>
          <p:cNvPr id="8" name="TextBox 7"/>
          <p:cNvSpPr txBox="1"/>
          <p:nvPr/>
        </p:nvSpPr>
        <p:spPr>
          <a:xfrm>
            <a:off x="990600" y="5867400"/>
            <a:ext cx="6982691" cy="646331"/>
          </a:xfrm>
          <a:prstGeom prst="rect">
            <a:avLst/>
          </a:prstGeom>
          <a:noFill/>
        </p:spPr>
        <p:txBody>
          <a:bodyPr wrap="square" rtlCol="0">
            <a:spAutoFit/>
          </a:bodyPr>
          <a:lstStyle/>
          <a:p>
            <a:r>
              <a:rPr lang="en-US" b="1" dirty="0" smtClean="0">
                <a:solidFill>
                  <a:schemeClr val="accent2"/>
                </a:solidFill>
              </a:rPr>
              <a:t>World Finance and Bankin</a:t>
            </a:r>
            <a:r>
              <a:rPr lang="en-US" b="1" dirty="0" smtClean="0">
                <a:solidFill>
                  <a:schemeClr val="accent2"/>
                </a:solidFill>
              </a:rPr>
              <a:t>g Symposium </a:t>
            </a:r>
            <a:r>
              <a:rPr lang="en-US" b="1" dirty="0" smtClean="0">
                <a:solidFill>
                  <a:schemeClr val="accent2"/>
                </a:solidFill>
              </a:rPr>
              <a:t>Conference </a:t>
            </a:r>
          </a:p>
          <a:p>
            <a:r>
              <a:rPr lang="en-US" b="1" smtClean="0">
                <a:solidFill>
                  <a:schemeClr val="accent2"/>
                </a:solidFill>
              </a:rPr>
              <a:t>Singapore- December </a:t>
            </a:r>
            <a:r>
              <a:rPr lang="en-US" b="1" dirty="0" smtClean="0">
                <a:solidFill>
                  <a:schemeClr val="accent2"/>
                </a:solidFill>
              </a:rPr>
              <a:t>12-13, 2014</a:t>
            </a:r>
            <a:endParaRPr lang="en-US" dirty="0"/>
          </a:p>
        </p:txBody>
      </p:sp>
    </p:spTree>
    <p:extLst>
      <p:ext uri="{BB962C8B-B14F-4D97-AF65-F5344CB8AC3E}">
        <p14:creationId xmlns:p14="http://schemas.microsoft.com/office/powerpoint/2010/main" val="1674051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565" y="676135"/>
            <a:ext cx="9448800" cy="1143000"/>
          </a:xfrm>
        </p:spPr>
        <p:txBody>
          <a:bodyPr>
            <a:normAutofit fontScale="90000"/>
          </a:bodyPr>
          <a:lstStyle/>
          <a:p>
            <a:r>
              <a:rPr lang="en-US" i="1" u="sng" dirty="0" smtClean="0">
                <a:solidFill>
                  <a:srgbClr val="0070C0"/>
                </a:solidFill>
              </a:rPr>
              <a:t>TABLE I</a:t>
            </a:r>
            <a:r>
              <a:rPr lang="en-US" b="1" dirty="0" smtClean="0">
                <a:solidFill>
                  <a:srgbClr val="0070C0"/>
                </a:solidFill>
              </a:rPr>
              <a:t/>
            </a:r>
            <a:br>
              <a:rPr lang="en-US" b="1" dirty="0" smtClean="0">
                <a:solidFill>
                  <a:srgbClr val="0070C0"/>
                </a:solidFill>
              </a:rPr>
            </a:br>
            <a:r>
              <a:rPr lang="en-US" b="1" dirty="0" smtClean="0">
                <a:solidFill>
                  <a:srgbClr val="0070C0"/>
                </a:solidFill>
              </a:rPr>
              <a:t>Mean Monthly Returns for SET and SET 50 Index (%)</a:t>
            </a:r>
            <a:endParaRPr lang="en-US" b="1" dirty="0">
              <a:solidFill>
                <a:srgbClr val="0070C0"/>
              </a:solidFill>
            </a:endParaRPr>
          </a:p>
        </p:txBody>
      </p:sp>
      <p:sp>
        <p:nvSpPr>
          <p:cNvPr id="4" name="TextBox 3"/>
          <p:cNvSpPr txBox="1"/>
          <p:nvPr/>
        </p:nvSpPr>
        <p:spPr>
          <a:xfrm>
            <a:off x="237565" y="6302916"/>
            <a:ext cx="3581400" cy="369332"/>
          </a:xfrm>
          <a:prstGeom prst="rect">
            <a:avLst/>
          </a:prstGeom>
          <a:noFill/>
        </p:spPr>
        <p:txBody>
          <a:bodyPr wrap="square" rtlCol="0">
            <a:spAutoFit/>
          </a:bodyPr>
          <a:lstStyle/>
          <a:p>
            <a:r>
              <a:rPr lang="en-US" b="1" dirty="0" smtClean="0"/>
              <a:t>Source: </a:t>
            </a:r>
            <a:r>
              <a:rPr lang="en-US" b="1" dirty="0" err="1" smtClean="0"/>
              <a:t>Quandl</a:t>
            </a:r>
            <a:r>
              <a:rPr lang="en-US" b="1" dirty="0" smtClean="0"/>
              <a:t> Dataset</a:t>
            </a:r>
            <a:endParaRPr lang="en-US" b="1" dirty="0"/>
          </a:p>
        </p:txBody>
      </p:sp>
      <p:graphicFrame>
        <p:nvGraphicFramePr>
          <p:cNvPr id="6" name="Table 5"/>
          <p:cNvGraphicFramePr>
            <a:graphicFrameLocks noGrp="1"/>
          </p:cNvGraphicFramePr>
          <p:nvPr>
            <p:extLst>
              <p:ext uri="{D42A27DB-BD31-4B8C-83A1-F6EECF244321}">
                <p14:modId xmlns:p14="http://schemas.microsoft.com/office/powerpoint/2010/main" val="3008305965"/>
              </p:ext>
            </p:extLst>
          </p:nvPr>
        </p:nvGraphicFramePr>
        <p:xfrm>
          <a:off x="228600" y="1927064"/>
          <a:ext cx="3733800" cy="3983355"/>
        </p:xfrm>
        <a:graphic>
          <a:graphicData uri="http://schemas.openxmlformats.org/drawingml/2006/table">
            <a:tbl>
              <a:tblPr>
                <a:tableStyleId>{5C22544A-7EE6-4342-B048-85BDC9FD1C3A}</a:tableStyleId>
              </a:tblPr>
              <a:tblGrid>
                <a:gridCol w="980383"/>
                <a:gridCol w="1543582"/>
                <a:gridCol w="1209835"/>
              </a:tblGrid>
              <a:tr h="413567">
                <a:tc>
                  <a:txBody>
                    <a:bodyPr/>
                    <a:lstStyle/>
                    <a:p>
                      <a:pPr algn="ctr" fontAlgn="b"/>
                      <a:r>
                        <a:rPr lang="en-US" sz="1400" b="1" i="0" u="none" strike="noStrike" dirty="0" smtClean="0">
                          <a:solidFill>
                            <a:srgbClr val="000000"/>
                          </a:solidFill>
                          <a:effectLst/>
                          <a:latin typeface="Calibri" panose="020F0502020204030204" pitchFamily="34" charset="0"/>
                        </a:rPr>
                        <a:t>Aver. Monthly*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SET50</a:t>
                      </a:r>
                      <a:br>
                        <a:rPr lang="en-US" sz="1400" b="1" u="none" strike="noStrike" dirty="0">
                          <a:effectLst/>
                        </a:rPr>
                      </a:br>
                      <a:r>
                        <a:rPr lang="en-US" sz="1400" b="1" u="none" strike="noStrike" dirty="0">
                          <a:effectLst/>
                        </a:rPr>
                        <a:t>(1996-2013)</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a:effectLst/>
                        </a:rPr>
                        <a:t>SET </a:t>
                      </a:r>
                      <a:br>
                        <a:rPr lang="en-US" sz="1400" b="1" u="none" strike="noStrike">
                          <a:effectLst/>
                        </a:rPr>
                      </a:br>
                      <a:r>
                        <a:rPr lang="en-US" sz="1400" b="1" u="none" strike="noStrike">
                          <a:effectLst/>
                        </a:rPr>
                        <a:t>(1996-2013)</a:t>
                      </a:r>
                      <a:endParaRPr lang="en-US" sz="1400" b="1" i="0" u="none" strike="noStrike">
                        <a:solidFill>
                          <a:srgbClr val="00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dirty="0" smtClean="0">
                          <a:effectLst/>
                        </a:rPr>
                        <a:t>Jan </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00B0F0"/>
                          </a:solidFill>
                          <a:effectLst/>
                        </a:rPr>
                        <a:t>2.54</a:t>
                      </a:r>
                      <a:endParaRPr lang="en-US" sz="1400" b="1" i="0" u="none" strike="noStrike" dirty="0">
                        <a:solidFill>
                          <a:srgbClr val="00B0F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00B0F0"/>
                          </a:solidFill>
                          <a:effectLst/>
                        </a:rPr>
                        <a:t>2.47</a:t>
                      </a:r>
                      <a:endParaRPr lang="en-US" sz="1400" b="1" i="0" u="none" strike="noStrike" dirty="0">
                        <a:solidFill>
                          <a:srgbClr val="00B0F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Feb</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1.85</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a:effectLst/>
                        </a:rPr>
                        <a:t>0.58</a:t>
                      </a:r>
                      <a:endParaRPr lang="en-US" sz="1400" b="1" i="0" u="none" strike="noStrike">
                        <a:solidFill>
                          <a:srgbClr val="00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dirty="0">
                          <a:effectLst/>
                        </a:rPr>
                        <a:t>Mar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-0.70</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-0.41</a:t>
                      </a:r>
                      <a:endParaRPr lang="en-US" sz="1400" b="1" i="0" u="none" strike="noStrike" dirty="0">
                        <a:solidFill>
                          <a:srgbClr val="00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Apr</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0.13</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a:effectLst/>
                        </a:rPr>
                        <a:t>1.47</a:t>
                      </a:r>
                      <a:endParaRPr lang="en-US" sz="1400" b="1" i="0" u="none" strike="noStrike">
                        <a:solidFill>
                          <a:srgbClr val="00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May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-0.65</a:t>
                      </a:r>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0.27</a:t>
                      </a:r>
                      <a:endParaRPr lang="en-US" sz="1400" b="1" i="0" u="none" strike="noStrike" dirty="0">
                        <a:solidFill>
                          <a:srgbClr val="FF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Jun</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-0.13</a:t>
                      </a:r>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1.25</a:t>
                      </a:r>
                      <a:endParaRPr lang="en-US" sz="1400" b="1" i="0" u="none" strike="noStrike" dirty="0">
                        <a:solidFill>
                          <a:srgbClr val="FF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Jul</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-0.46</a:t>
                      </a:r>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1.23</a:t>
                      </a:r>
                      <a:endParaRPr lang="en-US" sz="1400" b="1" i="0" u="none" strike="noStrike" dirty="0">
                        <a:solidFill>
                          <a:srgbClr val="FF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Aug</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-2.19</a:t>
                      </a:r>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0.16</a:t>
                      </a:r>
                      <a:endParaRPr lang="en-US" sz="1400" b="1" i="0" u="none" strike="noStrike" dirty="0">
                        <a:solidFill>
                          <a:srgbClr val="FF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Sep</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2.07</a:t>
                      </a:r>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0.34</a:t>
                      </a:r>
                      <a:endParaRPr lang="en-US" sz="1400" b="1" i="0" u="none" strike="noStrike" dirty="0">
                        <a:solidFill>
                          <a:srgbClr val="FF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Oct</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-1.11</a:t>
                      </a:r>
                      <a:endParaRPr lang="en-US" sz="1400" b="1" i="0" u="none" strike="noStrike" dirty="0">
                        <a:solidFill>
                          <a:srgbClr val="FF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FF0000"/>
                          </a:solidFill>
                          <a:effectLst/>
                        </a:rPr>
                        <a:t>1.34</a:t>
                      </a:r>
                      <a:endParaRPr lang="en-US" sz="1400" b="1" i="0" u="none" strike="noStrike" dirty="0">
                        <a:solidFill>
                          <a:srgbClr val="FF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Nov</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-0.08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-0.38</a:t>
                      </a:r>
                      <a:endParaRPr lang="en-US" sz="1400" b="1" i="0" u="none" strike="noStrike" dirty="0">
                        <a:solidFill>
                          <a:srgbClr val="000000"/>
                        </a:solidFill>
                        <a:effectLst/>
                        <a:latin typeface="Calibri" panose="020F0502020204030204" pitchFamily="34" charset="0"/>
                      </a:endParaRPr>
                    </a:p>
                  </a:txBody>
                  <a:tcPr marL="9525" marR="9525" marT="9525" marB="0" anchor="b"/>
                </a:tc>
              </a:tr>
              <a:tr h="211298">
                <a:tc>
                  <a:txBody>
                    <a:bodyPr/>
                    <a:lstStyle/>
                    <a:p>
                      <a:pPr algn="ctr" fontAlgn="b"/>
                      <a:r>
                        <a:rPr lang="en-US" sz="1400" b="1" u="none" strike="noStrike">
                          <a:effectLst/>
                        </a:rPr>
                        <a:t>Dec</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00B0F0"/>
                          </a:solidFill>
                          <a:effectLst/>
                        </a:rPr>
                        <a:t>4.20</a:t>
                      </a:r>
                      <a:endParaRPr lang="en-US" sz="1400" b="1" i="0" u="none" strike="noStrike" dirty="0">
                        <a:solidFill>
                          <a:srgbClr val="00B0F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solidFill>
                            <a:srgbClr val="00B0F0"/>
                          </a:solidFill>
                          <a:effectLst/>
                        </a:rPr>
                        <a:t>3.02</a:t>
                      </a:r>
                      <a:endParaRPr lang="en-US" sz="1400" b="1" i="0" u="none" strike="noStrike" dirty="0">
                        <a:solidFill>
                          <a:srgbClr val="00B0F0"/>
                        </a:solidFill>
                        <a:effectLst/>
                        <a:latin typeface="Calibri" panose="020F0502020204030204" pitchFamily="34" charset="0"/>
                      </a:endParaRPr>
                    </a:p>
                  </a:txBody>
                  <a:tcPr marL="9525" marR="9525" marT="9525" marB="0" anchor="b"/>
                </a:tc>
              </a:tr>
              <a:tr h="296071">
                <a:tc>
                  <a:txBody>
                    <a:bodyPr/>
                    <a:lstStyle/>
                    <a:p>
                      <a:pPr algn="ctr" fontAlgn="b"/>
                      <a:r>
                        <a:rPr lang="en-US" sz="1400" b="1" u="none" strike="noStrike" dirty="0" smtClean="0">
                          <a:effectLst/>
                        </a:rPr>
                        <a:t>May-Oct</a:t>
                      </a:r>
                    </a:p>
                    <a:p>
                      <a:pPr algn="ctr" fontAlgn="b"/>
                      <a:r>
                        <a:rPr lang="en-US" sz="1400" b="1" i="0" u="none" strike="noStrike" dirty="0" smtClean="0">
                          <a:solidFill>
                            <a:srgbClr val="000000"/>
                          </a:solidFill>
                          <a:effectLst/>
                          <a:latin typeface="+mn-lt"/>
                          <a:cs typeface="Times New Roman" panose="02020603050405020304" pitchFamily="18" charset="0"/>
                        </a:rPr>
                        <a:t>HPR</a:t>
                      </a:r>
                      <a:endParaRPr lang="en-US" sz="1400" b="1" i="0" u="none" strike="noStrike" dirty="0">
                        <a:solidFill>
                          <a:srgbClr val="000000"/>
                        </a:solidFill>
                        <a:effectLst/>
                        <a:latin typeface="+mn-lt"/>
                        <a:cs typeface="Times New Roman" panose="02020603050405020304" pitchFamily="18" charset="0"/>
                      </a:endParaRPr>
                    </a:p>
                  </a:txBody>
                  <a:tcPr marL="9525" marR="9525" marT="9525" marB="0" anchor="b"/>
                </a:tc>
                <a:tc>
                  <a:txBody>
                    <a:bodyPr/>
                    <a:lstStyle/>
                    <a:p>
                      <a:pPr algn="ctr" fontAlgn="b"/>
                      <a:r>
                        <a:rPr lang="en-US" sz="1400" b="1" u="none" strike="noStrike" dirty="0">
                          <a:effectLst/>
                        </a:rPr>
                        <a:t>0.98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1.04</a:t>
                      </a:r>
                      <a:endParaRPr lang="en-US" sz="1400" b="1" i="0" u="none" strike="noStrike" dirty="0">
                        <a:solidFill>
                          <a:srgbClr val="000000"/>
                        </a:solidFill>
                        <a:effectLst/>
                        <a:latin typeface="Calibri" panose="020F0502020204030204" pitchFamily="34" charset="0"/>
                      </a:endParaRPr>
                    </a:p>
                  </a:txBody>
                  <a:tcPr marL="9525" marR="9525" marT="9525" marB="0" anchor="b"/>
                </a:tc>
              </a:tr>
              <a:tr h="413567">
                <a:tc>
                  <a:txBody>
                    <a:bodyPr/>
                    <a:lstStyle/>
                    <a:p>
                      <a:pPr algn="ctr" fontAlgn="b"/>
                      <a:r>
                        <a:rPr lang="en-US" sz="1400" b="1" u="none" strike="noStrike" dirty="0" smtClean="0">
                          <a:effectLst/>
                        </a:rPr>
                        <a:t>Nov-Apr</a:t>
                      </a:r>
                    </a:p>
                    <a:p>
                      <a:pPr algn="ctr" fontAlgn="b"/>
                      <a:r>
                        <a:rPr lang="en-US" sz="1400" b="1" i="0" u="none" strike="noStrike" dirty="0" smtClean="0">
                          <a:solidFill>
                            <a:srgbClr val="000000"/>
                          </a:solidFill>
                          <a:effectLst/>
                          <a:latin typeface="+mn-lt"/>
                        </a:rPr>
                        <a:t>HPR</a:t>
                      </a:r>
                      <a:endParaRPr lang="en-US" sz="1400" b="1" i="0" u="none" strike="noStrike" dirty="0">
                        <a:solidFill>
                          <a:srgbClr val="000000"/>
                        </a:solidFill>
                        <a:effectLst/>
                        <a:latin typeface="+mn-lt"/>
                      </a:endParaRPr>
                    </a:p>
                  </a:txBody>
                  <a:tcPr marL="9525" marR="9525" marT="9525" marB="0" anchor="b"/>
                </a:tc>
                <a:tc>
                  <a:txBody>
                    <a:bodyPr/>
                    <a:lstStyle/>
                    <a:p>
                      <a:pPr algn="ctr" fontAlgn="b"/>
                      <a:r>
                        <a:rPr lang="en-US" sz="1400" b="1" u="none" strike="noStrike" dirty="0">
                          <a:effectLst/>
                        </a:rPr>
                        <a:t>1.08</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1.07</a:t>
                      </a:r>
                      <a:endParaRPr lang="en-US" sz="14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3" name="Right Arrow 2"/>
          <p:cNvSpPr/>
          <p:nvPr/>
        </p:nvSpPr>
        <p:spPr>
          <a:xfrm>
            <a:off x="1524000" y="5652684"/>
            <a:ext cx="228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535430" y="2405069"/>
            <a:ext cx="1524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3619500" y="5682391"/>
            <a:ext cx="228600" cy="190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3597985" y="2375468"/>
            <a:ext cx="228600" cy="21160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2"/>
          <p:cNvSpPr>
            <a:spLocks noChangeArrowheads="1"/>
          </p:cNvSpPr>
          <p:nvPr/>
        </p:nvSpPr>
        <p:spPr bwMode="auto">
          <a:xfrm>
            <a:off x="3733800" y="2915367"/>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TextBox 10"/>
          <p:cNvSpPr txBox="1"/>
          <p:nvPr/>
        </p:nvSpPr>
        <p:spPr>
          <a:xfrm>
            <a:off x="4096871" y="2576083"/>
            <a:ext cx="4419600" cy="3046988"/>
          </a:xfrm>
          <a:prstGeom prst="rect">
            <a:avLst/>
          </a:prstGeom>
          <a:noFill/>
        </p:spPr>
        <p:txBody>
          <a:bodyPr wrap="square" rtlCol="0">
            <a:spAutoFit/>
          </a:bodyPr>
          <a:lstStyle/>
          <a:p>
            <a:r>
              <a:rPr lang="en-US" b="1" u="sng" dirty="0" smtClean="0">
                <a:solidFill>
                  <a:schemeClr val="accent2"/>
                </a:solidFill>
              </a:rPr>
              <a:t>Initial Evidences:</a:t>
            </a:r>
          </a:p>
          <a:p>
            <a:pPr marL="285750" indent="-285750">
              <a:buFont typeface="Arial" panose="020B0604020202020204" pitchFamily="34" charset="0"/>
              <a:buChar char="•"/>
            </a:pPr>
            <a:r>
              <a:rPr lang="en-US" sz="2400" dirty="0" smtClean="0"/>
              <a:t>Higher mean returns for Jan and Dec.</a:t>
            </a:r>
          </a:p>
          <a:p>
            <a:pPr marL="285750" indent="-285750">
              <a:buFont typeface="Arial" panose="020B0604020202020204" pitchFamily="34" charset="0"/>
              <a:buChar char="•"/>
            </a:pPr>
            <a:r>
              <a:rPr lang="en-US" sz="2400" i="1" dirty="0" smtClean="0"/>
              <a:t>“Halloween” effect </a:t>
            </a:r>
            <a:r>
              <a:rPr lang="en-US" sz="2400" dirty="0" smtClean="0"/>
              <a:t>might be present in this market.</a:t>
            </a:r>
          </a:p>
          <a:p>
            <a:endParaRPr lang="en-US" sz="2400" dirty="0" smtClean="0"/>
          </a:p>
          <a:p>
            <a:endParaRPr lang="en-US" dirty="0" smtClean="0"/>
          </a:p>
          <a:p>
            <a:endParaRPr lang="en-US" dirty="0" smtClean="0"/>
          </a:p>
          <a:p>
            <a:r>
              <a:rPr lang="en-US" dirty="0" smtClean="0"/>
              <a:t> </a:t>
            </a:r>
            <a:endParaRPr lang="en-US" dirty="0"/>
          </a:p>
        </p:txBody>
      </p:sp>
      <p:sp>
        <p:nvSpPr>
          <p:cNvPr id="10" name="TextBox 9"/>
          <p:cNvSpPr txBox="1"/>
          <p:nvPr/>
        </p:nvSpPr>
        <p:spPr>
          <a:xfrm>
            <a:off x="210671" y="6010688"/>
            <a:ext cx="7772400" cy="246221"/>
          </a:xfrm>
          <a:prstGeom prst="rect">
            <a:avLst/>
          </a:prstGeom>
          <a:noFill/>
        </p:spPr>
        <p:txBody>
          <a:bodyPr wrap="square" rtlCol="0">
            <a:spAutoFit/>
          </a:bodyPr>
          <a:lstStyle/>
          <a:p>
            <a:r>
              <a:rPr lang="en-US" sz="1000" dirty="0" smtClean="0"/>
              <a:t>*Average monthly returns across the years being observed </a:t>
            </a:r>
            <a:endParaRPr lang="en-US" sz="1000" dirty="0"/>
          </a:p>
        </p:txBody>
      </p:sp>
    </p:spTree>
    <p:extLst>
      <p:ext uri="{BB962C8B-B14F-4D97-AF65-F5344CB8AC3E}">
        <p14:creationId xmlns:p14="http://schemas.microsoft.com/office/powerpoint/2010/main" val="4130971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3900" y="1295400"/>
            <a:ext cx="7772400" cy="1143000"/>
          </a:xfrm>
        </p:spPr>
        <p:txBody>
          <a:bodyPr>
            <a:normAutofit fontScale="90000"/>
          </a:bodyPr>
          <a:lstStyle/>
          <a:p>
            <a:r>
              <a:rPr lang="en-US" i="1" u="sng" dirty="0" smtClean="0">
                <a:solidFill>
                  <a:srgbClr val="0070C0"/>
                </a:solidFill>
              </a:rPr>
              <a:t>TABLE II</a:t>
            </a:r>
            <a:r>
              <a:rPr lang="en-US" dirty="0" smtClean="0">
                <a:solidFill>
                  <a:srgbClr val="0070C0"/>
                </a:solidFill>
              </a:rPr>
              <a:t/>
            </a:r>
            <a:br>
              <a:rPr lang="en-US" dirty="0" smtClean="0">
                <a:solidFill>
                  <a:srgbClr val="0070C0"/>
                </a:solidFill>
              </a:rPr>
            </a:br>
            <a:r>
              <a:rPr lang="en-US" b="1" dirty="0" smtClean="0">
                <a:solidFill>
                  <a:srgbClr val="0070C0"/>
                </a:solidFill>
              </a:rPr>
              <a:t>Mean </a:t>
            </a:r>
            <a:r>
              <a:rPr lang="en-US" b="1" dirty="0">
                <a:solidFill>
                  <a:srgbClr val="0070C0"/>
                </a:solidFill>
              </a:rPr>
              <a:t>and Standard Deviation for SET and SET50 </a:t>
            </a:r>
            <a:r>
              <a:rPr lang="en-US" b="1" dirty="0" smtClean="0">
                <a:solidFill>
                  <a:srgbClr val="0070C0"/>
                </a:solidFill>
              </a:rPr>
              <a:t>Index</a:t>
            </a:r>
            <a:r>
              <a:rPr lang="en-US" dirty="0"/>
              <a:t/>
            </a:r>
            <a:br>
              <a:rPr lang="en-US" dirty="0"/>
            </a:br>
            <a:endParaRPr lang="en-US" dirty="0"/>
          </a:p>
        </p:txBody>
      </p:sp>
      <p:sp>
        <p:nvSpPr>
          <p:cNvPr id="6" name="Rectangle 2"/>
          <p:cNvSpPr>
            <a:spLocks noChangeArrowheads="1"/>
          </p:cNvSpPr>
          <p:nvPr/>
        </p:nvSpPr>
        <p:spPr bwMode="auto">
          <a:xfrm>
            <a:off x="990600" y="3276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304800" y="4359695"/>
            <a:ext cx="8991600" cy="523220"/>
          </a:xfrm>
          <a:prstGeom prst="rect">
            <a:avLst/>
          </a:prstGeom>
          <a:noFill/>
        </p:spPr>
        <p:txBody>
          <a:bodyPr wrap="square" rtlCol="0">
            <a:spAutoFit/>
          </a:bodyPr>
          <a:lstStyle/>
          <a:p>
            <a:r>
              <a:rPr lang="en-US" sz="1200" b="1" dirty="0"/>
              <a:t>** November-April Holding Period Return (HPR) is calculated the months within the calendar year for tax </a:t>
            </a:r>
            <a:r>
              <a:rPr lang="en-US" sz="1200" b="1" dirty="0" smtClean="0"/>
              <a:t>purposes.</a:t>
            </a:r>
            <a:endParaRPr lang="en-US" sz="1200" b="1" dirty="0"/>
          </a:p>
          <a:p>
            <a:endParaRPr lang="en-US" sz="1600" dirty="0"/>
          </a:p>
        </p:txBody>
      </p:sp>
      <p:sp>
        <p:nvSpPr>
          <p:cNvPr id="10" name="TextBox 9"/>
          <p:cNvSpPr txBox="1"/>
          <p:nvPr/>
        </p:nvSpPr>
        <p:spPr>
          <a:xfrm>
            <a:off x="304800" y="5030622"/>
            <a:ext cx="8686800" cy="1323439"/>
          </a:xfrm>
          <a:prstGeom prst="rect">
            <a:avLst/>
          </a:prstGeom>
          <a:noFill/>
        </p:spPr>
        <p:txBody>
          <a:bodyPr wrap="square" rtlCol="0">
            <a:spAutoFit/>
          </a:bodyPr>
          <a:lstStyle/>
          <a:p>
            <a:pPr marL="285750" indent="-285750">
              <a:buFont typeface="Arial" panose="020B0604020202020204" pitchFamily="34" charset="0"/>
              <a:buChar char="•"/>
            </a:pPr>
            <a:r>
              <a:rPr lang="en-US" sz="2000" b="1" dirty="0" smtClean="0">
                <a:solidFill>
                  <a:srgbClr val="00B050"/>
                </a:solidFill>
              </a:rPr>
              <a:t>63.16%</a:t>
            </a:r>
            <a:r>
              <a:rPr lang="en-US" sz="2000" dirty="0" smtClean="0"/>
              <a:t> of positive returns for </a:t>
            </a:r>
            <a:r>
              <a:rPr lang="en-US" sz="2000" b="1" dirty="0" smtClean="0"/>
              <a:t>Nov-Apr</a:t>
            </a:r>
            <a:r>
              <a:rPr lang="en-US" sz="2000" dirty="0" smtClean="0"/>
              <a:t> as compared to </a:t>
            </a:r>
            <a:r>
              <a:rPr lang="en-US" sz="2000" b="1" dirty="0" smtClean="0">
                <a:solidFill>
                  <a:srgbClr val="FF0000"/>
                </a:solidFill>
              </a:rPr>
              <a:t>50%</a:t>
            </a:r>
            <a:r>
              <a:rPr lang="en-US" sz="2000" dirty="0" smtClean="0"/>
              <a:t> positive returns for </a:t>
            </a:r>
            <a:r>
              <a:rPr lang="en-US" sz="2000" b="1" dirty="0" smtClean="0"/>
              <a:t>May-Oct</a:t>
            </a:r>
            <a:r>
              <a:rPr lang="en-US" sz="2000" dirty="0" smtClean="0"/>
              <a:t> for </a:t>
            </a:r>
            <a:r>
              <a:rPr lang="en-US" sz="2000" i="1" dirty="0" smtClean="0"/>
              <a:t>SET Index.</a:t>
            </a:r>
          </a:p>
          <a:p>
            <a:pPr marL="285750" indent="-285750">
              <a:buFont typeface="Arial" panose="020B0604020202020204" pitchFamily="34" charset="0"/>
              <a:buChar char="•"/>
            </a:pPr>
            <a:r>
              <a:rPr lang="en-US" sz="2000" dirty="0" smtClean="0"/>
              <a:t>Similarly, </a:t>
            </a:r>
            <a:r>
              <a:rPr lang="en-US" sz="2000" b="1" dirty="0" smtClean="0">
                <a:solidFill>
                  <a:srgbClr val="00B050"/>
                </a:solidFill>
              </a:rPr>
              <a:t>66.67% </a:t>
            </a:r>
            <a:r>
              <a:rPr lang="en-US" sz="2000" dirty="0" smtClean="0"/>
              <a:t>of positive returns as compared to only </a:t>
            </a:r>
            <a:r>
              <a:rPr lang="en-US" sz="2000" b="1" dirty="0" smtClean="0">
                <a:solidFill>
                  <a:srgbClr val="FF0000"/>
                </a:solidFill>
              </a:rPr>
              <a:t>38.89%</a:t>
            </a:r>
            <a:r>
              <a:rPr lang="en-US" sz="2000" dirty="0" smtClean="0"/>
              <a:t> for </a:t>
            </a:r>
            <a:r>
              <a:rPr lang="en-US" sz="2000" i="1" dirty="0" smtClean="0"/>
              <a:t>SET50 Index</a:t>
            </a:r>
            <a:r>
              <a:rPr lang="en-US" sz="2000" dirty="0" smtClean="0"/>
              <a:t>.</a:t>
            </a:r>
          </a:p>
          <a:p>
            <a:pPr marL="285750" indent="-285750">
              <a:buFont typeface="Arial" panose="020B0604020202020204" pitchFamily="34" charset="0"/>
              <a:buChar char="•"/>
            </a:pPr>
            <a:r>
              <a:rPr lang="en-US" sz="2000" dirty="0" smtClean="0"/>
              <a:t>Significantly, </a:t>
            </a:r>
            <a:r>
              <a:rPr lang="en-US" sz="2000" b="1" dirty="0" smtClean="0">
                <a:solidFill>
                  <a:srgbClr val="00B050"/>
                </a:solidFill>
              </a:rPr>
              <a:t>87.5% </a:t>
            </a:r>
            <a:r>
              <a:rPr lang="en-US" sz="2000" dirty="0" smtClean="0"/>
              <a:t>and </a:t>
            </a:r>
            <a:r>
              <a:rPr lang="en-US" sz="2000" b="1" dirty="0" smtClean="0">
                <a:solidFill>
                  <a:srgbClr val="FF0000"/>
                </a:solidFill>
              </a:rPr>
              <a:t>50% </a:t>
            </a:r>
            <a:r>
              <a:rPr lang="en-US" sz="2000" dirty="0" smtClean="0"/>
              <a:t>respectively for </a:t>
            </a:r>
            <a:r>
              <a:rPr lang="en-US" sz="2000" i="1" dirty="0" smtClean="0"/>
              <a:t>SET100 Index.</a:t>
            </a:r>
            <a:endParaRPr lang="en-US" sz="2000" i="1" dirty="0"/>
          </a:p>
        </p:txBody>
      </p:sp>
      <p:cxnSp>
        <p:nvCxnSpPr>
          <p:cNvPr id="16" name="Straight Arrow Connector 15"/>
          <p:cNvCxnSpPr>
            <a:endCxn id="28" idx="0"/>
          </p:cNvCxnSpPr>
          <p:nvPr/>
        </p:nvCxnSpPr>
        <p:spPr>
          <a:xfrm flipH="1">
            <a:off x="7280348" y="1659288"/>
            <a:ext cx="688521" cy="54509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7391400" y="1295400"/>
            <a:ext cx="1676400" cy="363888"/>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More volatile</a:t>
            </a:r>
            <a:endParaRPr lang="en-US" b="1" dirty="0">
              <a:solidFill>
                <a:schemeClr val="tx1"/>
              </a:solidFill>
            </a:endParaRPr>
          </a:p>
        </p:txBody>
      </p:sp>
      <p:sp>
        <p:nvSpPr>
          <p:cNvPr id="25" name="Rectangle 69"/>
          <p:cNvSpPr>
            <a:spLocks noChangeArrowheads="1"/>
          </p:cNvSpPr>
          <p:nvPr/>
        </p:nvSpPr>
        <p:spPr bwMode="auto">
          <a:xfrm>
            <a:off x="779077" y="2404630"/>
            <a:ext cx="11734279"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26" name="Object 25"/>
          <p:cNvGraphicFramePr>
            <a:graphicFrameLocks noChangeAspect="1"/>
          </p:cNvGraphicFramePr>
          <p:nvPr>
            <p:extLst>
              <p:ext uri="{D42A27DB-BD31-4B8C-83A1-F6EECF244321}">
                <p14:modId xmlns:p14="http://schemas.microsoft.com/office/powerpoint/2010/main" val="608549274"/>
              </p:ext>
            </p:extLst>
          </p:nvPr>
        </p:nvGraphicFramePr>
        <p:xfrm>
          <a:off x="533400" y="2219377"/>
          <a:ext cx="7962900" cy="1992611"/>
        </p:xfrm>
        <a:graphic>
          <a:graphicData uri="http://schemas.openxmlformats.org/presentationml/2006/ole">
            <mc:AlternateContent xmlns:mc="http://schemas.openxmlformats.org/markup-compatibility/2006">
              <mc:Choice xmlns:v="urn:schemas-microsoft-com:vml" Requires="v">
                <p:oleObj spid="_x0000_s2162" name="Worksheet" r:id="rId3" imgW="5200751" imgH="1142873" progId="Excel.Sheet.12">
                  <p:embed/>
                </p:oleObj>
              </mc:Choice>
              <mc:Fallback>
                <p:oleObj name="Worksheet" r:id="rId3" imgW="5200751" imgH="1142873" progId="Excel.Sheet.12">
                  <p:embed/>
                  <p:pic>
                    <p:nvPicPr>
                      <p:cNvPr id="0" name="Object 68"/>
                      <p:cNvPicPr>
                        <a:picLocks noChangeAspect="1" noChangeArrowheads="1"/>
                      </p:cNvPicPr>
                      <p:nvPr/>
                    </p:nvPicPr>
                    <p:blipFill>
                      <a:blip r:embed="rId4"/>
                      <a:srcRect/>
                      <a:stretch>
                        <a:fillRect/>
                      </a:stretch>
                    </p:blipFill>
                    <p:spPr bwMode="auto">
                      <a:xfrm>
                        <a:off x="533400" y="2219377"/>
                        <a:ext cx="7962900" cy="1992611"/>
                      </a:xfrm>
                      <a:prstGeom prst="rect">
                        <a:avLst/>
                      </a:prstGeom>
                      <a:noFill/>
                    </p:spPr>
                  </p:pic>
                </p:oleObj>
              </mc:Fallback>
            </mc:AlternateContent>
          </a:graphicData>
        </a:graphic>
      </p:graphicFrame>
      <p:sp>
        <p:nvSpPr>
          <p:cNvPr id="27" name="Oval 26"/>
          <p:cNvSpPr/>
          <p:nvPr/>
        </p:nvSpPr>
        <p:spPr>
          <a:xfrm>
            <a:off x="4038600" y="2219376"/>
            <a:ext cx="1676400" cy="600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p:cNvPicPr>
            <a:picLocks noChangeAspect="1"/>
          </p:cNvPicPr>
          <p:nvPr/>
        </p:nvPicPr>
        <p:blipFill>
          <a:blip r:embed="rId5"/>
          <a:stretch>
            <a:fillRect/>
          </a:stretch>
        </p:blipFill>
        <p:spPr>
          <a:xfrm>
            <a:off x="6435979" y="2204379"/>
            <a:ext cx="1688738" cy="615749"/>
          </a:xfrm>
          <a:prstGeom prst="rect">
            <a:avLst/>
          </a:prstGeom>
        </p:spPr>
      </p:pic>
      <p:sp>
        <p:nvSpPr>
          <p:cNvPr id="30" name="Oval 29"/>
          <p:cNvSpPr/>
          <p:nvPr/>
        </p:nvSpPr>
        <p:spPr>
          <a:xfrm>
            <a:off x="6096000" y="3556389"/>
            <a:ext cx="644779" cy="2714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368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09600"/>
            <a:ext cx="7772400" cy="1143000"/>
          </a:xfrm>
        </p:spPr>
        <p:txBody>
          <a:bodyPr>
            <a:normAutofit fontScale="90000"/>
          </a:bodyPr>
          <a:lstStyle/>
          <a:p>
            <a:r>
              <a:rPr lang="en-US" i="1" u="sng" dirty="0" smtClean="0">
                <a:solidFill>
                  <a:srgbClr val="0070C0"/>
                </a:solidFill>
              </a:rPr>
              <a:t>TABLE III</a:t>
            </a:r>
            <a:r>
              <a:rPr lang="en-US" dirty="0" smtClean="0">
                <a:solidFill>
                  <a:srgbClr val="0070C0"/>
                </a:solidFill>
              </a:rPr>
              <a:t/>
            </a:r>
            <a:br>
              <a:rPr lang="en-US" dirty="0" smtClean="0">
                <a:solidFill>
                  <a:srgbClr val="0070C0"/>
                </a:solidFill>
              </a:rPr>
            </a:br>
            <a:r>
              <a:rPr lang="en-US" b="1" dirty="0">
                <a:solidFill>
                  <a:srgbClr val="0070C0"/>
                </a:solidFill>
              </a:rPr>
              <a:t>The Test of Seasonal Effects for SET </a:t>
            </a:r>
            <a:r>
              <a:rPr lang="en-US" b="1" dirty="0" smtClean="0">
                <a:solidFill>
                  <a:srgbClr val="0070C0"/>
                </a:solidFill>
              </a:rPr>
              <a:t>Indices</a:t>
            </a:r>
            <a:endParaRPr lang="en-US" dirty="0">
              <a:solidFill>
                <a:srgbClr val="0070C0"/>
              </a:solidFill>
            </a:endParaRPr>
          </a:p>
        </p:txBody>
      </p:sp>
      <p:sp>
        <p:nvSpPr>
          <p:cNvPr id="2" name="Rectangle 2"/>
          <p:cNvSpPr>
            <a:spLocks noChangeArrowheads="1"/>
          </p:cNvSpPr>
          <p:nvPr/>
        </p:nvSpPr>
        <p:spPr bwMode="auto">
          <a:xfrm>
            <a:off x="914400" y="1524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749283126"/>
              </p:ext>
            </p:extLst>
          </p:nvPr>
        </p:nvGraphicFramePr>
        <p:xfrm>
          <a:off x="584790" y="2350531"/>
          <a:ext cx="4003217" cy="3926443"/>
        </p:xfrm>
        <a:graphic>
          <a:graphicData uri="http://schemas.openxmlformats.org/presentationml/2006/ole">
            <mc:AlternateContent xmlns:mc="http://schemas.openxmlformats.org/markup-compatibility/2006">
              <mc:Choice xmlns:v="urn:schemas-microsoft-com:vml" Requires="v">
                <p:oleObj spid="_x0000_s3261" name="Worksheet" r:id="rId3" imgW="3248143" imgH="3514808" progId="Excel.Sheet.12">
                  <p:embed/>
                </p:oleObj>
              </mc:Choice>
              <mc:Fallback>
                <p:oleObj name="Worksheet" r:id="rId3" imgW="3248143" imgH="3514808" progId="Excel.Shee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790" y="2350531"/>
                        <a:ext cx="4003217" cy="3926443"/>
                      </a:xfrm>
                      <a:prstGeom prst="rect">
                        <a:avLst/>
                      </a:prstGeom>
                      <a:noFill/>
                    </p:spPr>
                  </p:pic>
                </p:oleObj>
              </mc:Fallback>
            </mc:AlternateContent>
          </a:graphicData>
        </a:graphic>
      </p:graphicFrame>
      <p:sp>
        <p:nvSpPr>
          <p:cNvPr id="5" name="Rectangle 4"/>
          <p:cNvSpPr>
            <a:spLocks noChangeArrowheads="1"/>
          </p:cNvSpPr>
          <p:nvPr/>
        </p:nvSpPr>
        <p:spPr bwMode="auto">
          <a:xfrm>
            <a:off x="4648199" y="2057400"/>
            <a:ext cx="1008993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506590582"/>
              </p:ext>
            </p:extLst>
          </p:nvPr>
        </p:nvGraphicFramePr>
        <p:xfrm>
          <a:off x="4643438" y="2351088"/>
          <a:ext cx="3962400" cy="3925887"/>
        </p:xfrm>
        <a:graphic>
          <a:graphicData uri="http://schemas.openxmlformats.org/presentationml/2006/ole">
            <mc:AlternateContent xmlns:mc="http://schemas.openxmlformats.org/markup-compatibility/2006">
              <mc:Choice xmlns:v="urn:schemas-microsoft-com:vml" Requires="v">
                <p:oleObj spid="_x0000_s3262" name="Worksheet" r:id="rId5" imgW="3352800" imgH="3514808" progId="Excel.Sheet.12">
                  <p:embed/>
                </p:oleObj>
              </mc:Choice>
              <mc:Fallback>
                <p:oleObj name="Worksheet" r:id="rId5" imgW="3352800" imgH="3514808" progId="Excel.Sheet.12">
                  <p:embed/>
                  <p:pic>
                    <p:nvPicPr>
                      <p:cNvPr id="0" name="Object 3"/>
                      <p:cNvPicPr>
                        <a:picLocks noChangeAspect="1" noChangeArrowheads="1"/>
                      </p:cNvPicPr>
                      <p:nvPr/>
                    </p:nvPicPr>
                    <p:blipFill>
                      <a:blip r:embed="rId6"/>
                      <a:srcRect/>
                      <a:stretch>
                        <a:fillRect/>
                      </a:stretch>
                    </p:blipFill>
                    <p:spPr bwMode="auto">
                      <a:xfrm>
                        <a:off x="4643438" y="2351088"/>
                        <a:ext cx="3962400" cy="3925887"/>
                      </a:xfrm>
                      <a:prstGeom prst="rect">
                        <a:avLst/>
                      </a:prstGeom>
                      <a:noFill/>
                    </p:spPr>
                  </p:pic>
                </p:oleObj>
              </mc:Fallback>
            </mc:AlternateContent>
          </a:graphicData>
        </a:graphic>
      </p:graphicFrame>
      <p:sp>
        <p:nvSpPr>
          <p:cNvPr id="7" name="Oval 6"/>
          <p:cNvSpPr/>
          <p:nvPr/>
        </p:nvSpPr>
        <p:spPr>
          <a:xfrm>
            <a:off x="4111487" y="5555583"/>
            <a:ext cx="47652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p:nvPicPr>
        <p:blipFill>
          <a:blip r:embed="rId7"/>
          <a:stretch>
            <a:fillRect/>
          </a:stretch>
        </p:blipFill>
        <p:spPr>
          <a:xfrm>
            <a:off x="8086165" y="3196893"/>
            <a:ext cx="519673" cy="228599"/>
          </a:xfrm>
          <a:prstGeom prst="rect">
            <a:avLst/>
          </a:prstGeom>
        </p:spPr>
      </p:pic>
      <p:sp>
        <p:nvSpPr>
          <p:cNvPr id="10" name="TextBox 9"/>
          <p:cNvSpPr txBox="1"/>
          <p:nvPr/>
        </p:nvSpPr>
        <p:spPr>
          <a:xfrm>
            <a:off x="1779112" y="1696134"/>
            <a:ext cx="1828800" cy="646331"/>
          </a:xfrm>
          <a:prstGeom prst="rect">
            <a:avLst/>
          </a:prstGeom>
          <a:noFill/>
        </p:spPr>
        <p:txBody>
          <a:bodyPr wrap="square" rtlCol="0">
            <a:spAutoFit/>
          </a:bodyPr>
          <a:lstStyle/>
          <a:p>
            <a:r>
              <a:rPr lang="en-US" b="1" dirty="0" smtClean="0">
                <a:solidFill>
                  <a:schemeClr val="accent2"/>
                </a:solidFill>
              </a:rPr>
              <a:t>SET Index</a:t>
            </a:r>
          </a:p>
          <a:p>
            <a:r>
              <a:rPr lang="en-US" b="1" dirty="0" smtClean="0">
                <a:solidFill>
                  <a:schemeClr val="accent2"/>
                </a:solidFill>
              </a:rPr>
              <a:t>(1975-2013)</a:t>
            </a:r>
            <a:endParaRPr lang="en-US" b="1" dirty="0">
              <a:solidFill>
                <a:schemeClr val="accent2"/>
              </a:solidFill>
            </a:endParaRPr>
          </a:p>
        </p:txBody>
      </p:sp>
      <p:sp>
        <p:nvSpPr>
          <p:cNvPr id="11" name="TextBox 10"/>
          <p:cNvSpPr txBox="1"/>
          <p:nvPr/>
        </p:nvSpPr>
        <p:spPr>
          <a:xfrm>
            <a:off x="5410200" y="1696135"/>
            <a:ext cx="2236313" cy="646331"/>
          </a:xfrm>
          <a:prstGeom prst="rect">
            <a:avLst/>
          </a:prstGeom>
          <a:noFill/>
        </p:spPr>
        <p:txBody>
          <a:bodyPr wrap="square" rtlCol="0">
            <a:spAutoFit/>
          </a:bodyPr>
          <a:lstStyle/>
          <a:p>
            <a:pPr algn="ctr"/>
            <a:r>
              <a:rPr lang="en-US" b="1" dirty="0" smtClean="0">
                <a:solidFill>
                  <a:schemeClr val="accent2"/>
                </a:solidFill>
              </a:rPr>
              <a:t>SET50 Index</a:t>
            </a:r>
          </a:p>
          <a:p>
            <a:pPr algn="ctr"/>
            <a:r>
              <a:rPr lang="en-US" b="1" dirty="0" smtClean="0">
                <a:solidFill>
                  <a:schemeClr val="accent2"/>
                </a:solidFill>
              </a:rPr>
              <a:t>(1995-2013)</a:t>
            </a:r>
            <a:endParaRPr lang="en-US" b="1" dirty="0">
              <a:solidFill>
                <a:schemeClr val="accent2"/>
              </a:solidFill>
            </a:endParaRPr>
          </a:p>
        </p:txBody>
      </p:sp>
      <p:sp>
        <p:nvSpPr>
          <p:cNvPr id="12" name="TextBox 11"/>
          <p:cNvSpPr txBox="1"/>
          <p:nvPr/>
        </p:nvSpPr>
        <p:spPr>
          <a:xfrm>
            <a:off x="584790" y="6268371"/>
            <a:ext cx="8763000" cy="384721"/>
          </a:xfrm>
          <a:prstGeom prst="rect">
            <a:avLst/>
          </a:prstGeom>
          <a:noFill/>
        </p:spPr>
        <p:txBody>
          <a:bodyPr wrap="square" rtlCol="0">
            <a:spAutoFit/>
          </a:bodyPr>
          <a:lstStyle/>
          <a:p>
            <a:r>
              <a:rPr lang="en-US" sz="1900" dirty="0" smtClean="0"/>
              <a:t>The results support for </a:t>
            </a:r>
            <a:r>
              <a:rPr lang="en-US" sz="1900" b="1" dirty="0" smtClean="0"/>
              <a:t>December effect </a:t>
            </a:r>
            <a:r>
              <a:rPr lang="en-US" sz="1900" dirty="0" smtClean="0"/>
              <a:t>(SET Index) and </a:t>
            </a:r>
            <a:r>
              <a:rPr lang="en-US" sz="1900" b="1" dirty="0" smtClean="0"/>
              <a:t>January effect </a:t>
            </a:r>
            <a:r>
              <a:rPr lang="en-US" sz="1900" dirty="0" smtClean="0"/>
              <a:t>(SET50 Index).</a:t>
            </a:r>
            <a:endParaRPr lang="en-US" sz="1900" dirty="0"/>
          </a:p>
        </p:txBody>
      </p:sp>
      <p:sp>
        <p:nvSpPr>
          <p:cNvPr id="13" name="Right Arrow 12"/>
          <p:cNvSpPr/>
          <p:nvPr/>
        </p:nvSpPr>
        <p:spPr>
          <a:xfrm>
            <a:off x="127590" y="6251494"/>
            <a:ext cx="457200" cy="3017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9767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7721"/>
            <a:ext cx="7772400" cy="1143000"/>
          </a:xfrm>
        </p:spPr>
        <p:txBody>
          <a:bodyPr>
            <a:noAutofit/>
          </a:bodyPr>
          <a:lstStyle/>
          <a:p>
            <a:r>
              <a:rPr lang="en-US" sz="2800" i="1" u="sng" dirty="0" smtClean="0">
                <a:solidFill>
                  <a:srgbClr val="0070C0"/>
                </a:solidFill>
              </a:rPr>
              <a:t>TABLE IV</a:t>
            </a: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Summary Statistics for Halloween Effect Adjusted with December Effect for SET Composite Index (1975-2013)</a:t>
            </a:r>
            <a:r>
              <a:rPr lang="en-US" sz="2400" dirty="0" smtClean="0"/>
              <a:t/>
            </a:r>
            <a:br>
              <a:rPr lang="en-US" sz="2400" dirty="0" smtClean="0"/>
            </a:br>
            <a:endParaRPr lang="en-US" sz="2400" dirty="0"/>
          </a:p>
        </p:txBody>
      </p:sp>
      <p:sp>
        <p:nvSpPr>
          <p:cNvPr id="3" name="Rectangle 2"/>
          <p:cNvSpPr>
            <a:spLocks noChangeArrowheads="1"/>
          </p:cNvSpPr>
          <p:nvPr/>
        </p:nvSpPr>
        <p:spPr bwMode="auto">
          <a:xfrm>
            <a:off x="685800" y="2590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244892236"/>
              </p:ext>
            </p:extLst>
          </p:nvPr>
        </p:nvGraphicFramePr>
        <p:xfrm>
          <a:off x="1295400" y="2737068"/>
          <a:ext cx="6553200" cy="3016552"/>
        </p:xfrm>
        <a:graphic>
          <a:graphicData uri="http://schemas.openxmlformats.org/presentationml/2006/ole">
            <mc:AlternateContent xmlns:mc="http://schemas.openxmlformats.org/markup-compatibility/2006">
              <mc:Choice xmlns:v="urn:schemas-microsoft-com:vml" Requires="v">
                <p:oleObj spid="_x0000_s4180" name="Worksheet" r:id="rId3" imgW="3228992" imgH="1752676" progId="Excel.Sheet.12">
                  <p:embed/>
                </p:oleObj>
              </mc:Choice>
              <mc:Fallback>
                <p:oleObj name="Worksheet" r:id="rId3" imgW="3228992" imgH="1752676" progId="Excel.Sheet.12">
                  <p:embed/>
                  <p:pic>
                    <p:nvPicPr>
                      <p:cNvPr id="0" name="Object 3"/>
                      <p:cNvPicPr>
                        <a:picLocks noChangeAspect="1" noChangeArrowheads="1"/>
                      </p:cNvPicPr>
                      <p:nvPr/>
                    </p:nvPicPr>
                    <p:blipFill>
                      <a:blip r:embed="rId4"/>
                      <a:srcRect/>
                      <a:stretch>
                        <a:fillRect/>
                      </a:stretch>
                    </p:blipFill>
                    <p:spPr bwMode="auto">
                      <a:xfrm>
                        <a:off x="1295400" y="2737068"/>
                        <a:ext cx="6553200" cy="3016552"/>
                      </a:xfrm>
                      <a:prstGeom prst="rect">
                        <a:avLst/>
                      </a:prstGeom>
                      <a:noFill/>
                    </p:spPr>
                  </p:pic>
                </p:oleObj>
              </mc:Fallback>
            </mc:AlternateContent>
          </a:graphicData>
        </a:graphic>
      </p:graphicFrame>
      <p:sp>
        <p:nvSpPr>
          <p:cNvPr id="7" name="TextBox 6"/>
          <p:cNvSpPr txBox="1"/>
          <p:nvPr/>
        </p:nvSpPr>
        <p:spPr>
          <a:xfrm>
            <a:off x="1125984" y="5971023"/>
            <a:ext cx="7723094" cy="369332"/>
          </a:xfrm>
          <a:prstGeom prst="rect">
            <a:avLst/>
          </a:prstGeom>
          <a:noFill/>
        </p:spPr>
        <p:txBody>
          <a:bodyPr wrap="square" rtlCol="0">
            <a:spAutoFit/>
          </a:bodyPr>
          <a:lstStyle/>
          <a:p>
            <a:r>
              <a:rPr lang="en-US" dirty="0" smtClean="0"/>
              <a:t>This suggest that </a:t>
            </a:r>
            <a:r>
              <a:rPr lang="en-US" b="1" i="1" dirty="0" smtClean="0"/>
              <a:t>Halloween effect </a:t>
            </a:r>
            <a:r>
              <a:rPr lang="en-US" dirty="0" smtClean="0"/>
              <a:t>is statistically explained by </a:t>
            </a:r>
            <a:r>
              <a:rPr lang="en-US" b="1" i="1" dirty="0" smtClean="0"/>
              <a:t>December effect</a:t>
            </a:r>
            <a:endParaRPr lang="en-US" b="1" i="1" dirty="0"/>
          </a:p>
        </p:txBody>
      </p:sp>
      <p:sp>
        <p:nvSpPr>
          <p:cNvPr id="8" name="Oval 7"/>
          <p:cNvSpPr/>
          <p:nvPr/>
        </p:nvSpPr>
        <p:spPr>
          <a:xfrm>
            <a:off x="7162800" y="4649120"/>
            <a:ext cx="685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659906" y="6013279"/>
            <a:ext cx="457200" cy="2848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a:stretch>
            <a:fillRect/>
          </a:stretch>
        </p:blipFill>
        <p:spPr>
          <a:xfrm>
            <a:off x="1786787" y="1936190"/>
            <a:ext cx="6942026" cy="508343"/>
          </a:xfrm>
          <a:prstGeom prst="rect">
            <a:avLst/>
          </a:prstGeom>
        </p:spPr>
      </p:pic>
    </p:spTree>
    <p:extLst>
      <p:ext uri="{BB962C8B-B14F-4D97-AF65-F5344CB8AC3E}">
        <p14:creationId xmlns:p14="http://schemas.microsoft.com/office/powerpoint/2010/main" val="1821470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i="1" u="sng" dirty="0" smtClean="0">
                <a:solidFill>
                  <a:srgbClr val="0070C0"/>
                </a:solidFill>
              </a:rPr>
              <a:t>TABLE V:</a:t>
            </a:r>
            <a:r>
              <a:rPr lang="en-US" sz="2800" b="1" dirty="0" smtClean="0">
                <a:solidFill>
                  <a:srgbClr val="0070C0"/>
                </a:solidFill>
              </a:rPr>
              <a:t/>
            </a:r>
            <a:br>
              <a:rPr lang="en-US" sz="2800" b="1" dirty="0" smtClean="0">
                <a:solidFill>
                  <a:srgbClr val="0070C0"/>
                </a:solidFill>
              </a:rPr>
            </a:br>
            <a:r>
              <a:rPr lang="en-US" sz="2800" b="1" dirty="0" smtClean="0">
                <a:solidFill>
                  <a:srgbClr val="0070C0"/>
                </a:solidFill>
              </a:rPr>
              <a:t> Summary </a:t>
            </a:r>
            <a:r>
              <a:rPr lang="en-US" sz="2800" b="1" dirty="0">
                <a:solidFill>
                  <a:srgbClr val="0070C0"/>
                </a:solidFill>
              </a:rPr>
              <a:t>Statistics for Halloween Effect Adjusted with January Effect for SET 50Index (1995-2013)</a:t>
            </a:r>
            <a:endParaRPr lang="en-US" sz="2800" dirty="0">
              <a:solidFill>
                <a:srgbClr val="0070C0"/>
              </a:solidFill>
            </a:endParaRPr>
          </a:p>
        </p:txBody>
      </p:sp>
      <p:sp>
        <p:nvSpPr>
          <p:cNvPr id="4" name="Rectangle 2"/>
          <p:cNvSpPr>
            <a:spLocks noChangeArrowheads="1"/>
          </p:cNvSpPr>
          <p:nvPr/>
        </p:nvSpPr>
        <p:spPr bwMode="auto">
          <a:xfrm>
            <a:off x="1752600" y="3200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802116768"/>
              </p:ext>
            </p:extLst>
          </p:nvPr>
        </p:nvGraphicFramePr>
        <p:xfrm>
          <a:off x="685799" y="2300458"/>
          <a:ext cx="7328647" cy="3132338"/>
        </p:xfrm>
        <a:graphic>
          <a:graphicData uri="http://schemas.openxmlformats.org/presentationml/2006/ole">
            <mc:AlternateContent xmlns:mc="http://schemas.openxmlformats.org/markup-compatibility/2006">
              <mc:Choice xmlns:v="urn:schemas-microsoft-com:vml" Requires="v">
                <p:oleObj spid="_x0000_s5194" name="Worksheet" r:id="rId3" imgW="3105184" imgH="1543014" progId="Excel.Sheet.12">
                  <p:embed/>
                </p:oleObj>
              </mc:Choice>
              <mc:Fallback>
                <p:oleObj name="Worksheet" r:id="rId3" imgW="3105184" imgH="1543014" progId="Excel.Sheet.12">
                  <p:embed/>
                  <p:pic>
                    <p:nvPicPr>
                      <p:cNvPr id="0" name="Object 1"/>
                      <p:cNvPicPr>
                        <a:picLocks noChangeAspect="1" noChangeArrowheads="1"/>
                      </p:cNvPicPr>
                      <p:nvPr/>
                    </p:nvPicPr>
                    <p:blipFill>
                      <a:blip r:embed="rId4"/>
                      <a:srcRect/>
                      <a:stretch>
                        <a:fillRect/>
                      </a:stretch>
                    </p:blipFill>
                    <p:spPr bwMode="auto">
                      <a:xfrm>
                        <a:off x="685799" y="2300458"/>
                        <a:ext cx="7328647" cy="3132338"/>
                      </a:xfrm>
                      <a:prstGeom prst="rect">
                        <a:avLst/>
                      </a:prstGeom>
                      <a:noFill/>
                    </p:spPr>
                  </p:pic>
                </p:oleObj>
              </mc:Fallback>
            </mc:AlternateContent>
          </a:graphicData>
        </a:graphic>
      </p:graphicFrame>
      <p:sp>
        <p:nvSpPr>
          <p:cNvPr id="6" name="TextBox 5"/>
          <p:cNvSpPr txBox="1"/>
          <p:nvPr/>
        </p:nvSpPr>
        <p:spPr>
          <a:xfrm>
            <a:off x="571500" y="5542287"/>
            <a:ext cx="8458200" cy="923330"/>
          </a:xfrm>
          <a:prstGeom prst="rect">
            <a:avLst/>
          </a:prstGeom>
          <a:noFill/>
        </p:spPr>
        <p:txBody>
          <a:bodyPr wrap="square" rtlCol="0">
            <a:spAutoFit/>
          </a:bodyPr>
          <a:lstStyle/>
          <a:p>
            <a:r>
              <a:rPr lang="en-US" dirty="0" smtClean="0"/>
              <a:t>This </a:t>
            </a:r>
            <a:r>
              <a:rPr lang="en-US" dirty="0"/>
              <a:t>result is consistent with findings of </a:t>
            </a:r>
            <a:r>
              <a:rPr lang="en-US" dirty="0" err="1"/>
              <a:t>Bouman</a:t>
            </a:r>
            <a:r>
              <a:rPr lang="en-US" dirty="0"/>
              <a:t> and Jacobsen (2001) when they found that in many countries including Thailand, </a:t>
            </a:r>
            <a:r>
              <a:rPr lang="en-US" b="1" i="1" dirty="0"/>
              <a:t>Halloween effect </a:t>
            </a:r>
            <a:r>
              <a:rPr lang="en-US" dirty="0"/>
              <a:t>is the </a:t>
            </a:r>
            <a:r>
              <a:rPr lang="en-US" b="1" i="1" dirty="0"/>
              <a:t>January effect </a:t>
            </a:r>
            <a:r>
              <a:rPr lang="en-US" dirty="0"/>
              <a:t>in disguise. </a:t>
            </a:r>
          </a:p>
          <a:p>
            <a:endParaRPr lang="en-US" dirty="0"/>
          </a:p>
        </p:txBody>
      </p:sp>
      <p:sp>
        <p:nvSpPr>
          <p:cNvPr id="7" name="Right Arrow 6"/>
          <p:cNvSpPr/>
          <p:nvPr/>
        </p:nvSpPr>
        <p:spPr>
          <a:xfrm>
            <a:off x="238217" y="5666601"/>
            <a:ext cx="3810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5"/>
          <a:stretch>
            <a:fillRect/>
          </a:stretch>
        </p:blipFill>
        <p:spPr>
          <a:xfrm>
            <a:off x="712470" y="1552679"/>
            <a:ext cx="9726930" cy="544158"/>
          </a:xfrm>
          <a:prstGeom prst="rect">
            <a:avLst/>
          </a:prstGeom>
        </p:spPr>
      </p:pic>
      <p:sp>
        <p:nvSpPr>
          <p:cNvPr id="3" name="Oval 2"/>
          <p:cNvSpPr/>
          <p:nvPr/>
        </p:nvSpPr>
        <p:spPr>
          <a:xfrm>
            <a:off x="7100047" y="4168213"/>
            <a:ext cx="9144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8689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1143000"/>
          </a:xfrm>
        </p:spPr>
        <p:txBody>
          <a:bodyPr>
            <a:noAutofit/>
          </a:bodyPr>
          <a:lstStyle/>
          <a:p>
            <a:r>
              <a:rPr lang="en-US" b="1" dirty="0" smtClean="0">
                <a:solidFill>
                  <a:srgbClr val="0070C0"/>
                </a:solidFill>
              </a:rPr>
              <a:t>January effect and Tax loss selling hypothesis</a:t>
            </a:r>
            <a:endParaRPr lang="en-US" b="1" dirty="0">
              <a:solidFill>
                <a:srgbClr val="0070C0"/>
              </a:solidFill>
            </a:endParaRPr>
          </a:p>
        </p:txBody>
      </p:sp>
      <p:sp>
        <p:nvSpPr>
          <p:cNvPr id="3" name="TextBox 2"/>
          <p:cNvSpPr txBox="1"/>
          <p:nvPr/>
        </p:nvSpPr>
        <p:spPr>
          <a:xfrm>
            <a:off x="990600" y="1981200"/>
            <a:ext cx="8286750" cy="707886"/>
          </a:xfrm>
          <a:prstGeom prst="rect">
            <a:avLst/>
          </a:prstGeom>
          <a:noFill/>
        </p:spPr>
        <p:txBody>
          <a:bodyPr wrap="square" rtlCol="0">
            <a:spAutoFit/>
          </a:bodyPr>
          <a:lstStyle/>
          <a:p>
            <a:r>
              <a:rPr lang="en-US" sz="2000" dirty="0" smtClean="0"/>
              <a:t>To further explore the tax loss selling hypothesis associated with SET 50 Index, the following regression model is estimated: </a:t>
            </a:r>
            <a:endParaRPr lang="en-US" sz="2000" dirty="0"/>
          </a:p>
        </p:txBody>
      </p:sp>
      <p:sp>
        <p:nvSpPr>
          <p:cNvPr id="5" name="Rectangle 4"/>
          <p:cNvSpPr/>
          <p:nvPr/>
        </p:nvSpPr>
        <p:spPr>
          <a:xfrm>
            <a:off x="28575" y="3429000"/>
            <a:ext cx="9144000" cy="400110"/>
          </a:xfrm>
          <a:prstGeom prst="rect">
            <a:avLst/>
          </a:prstGeom>
        </p:spPr>
        <p:txBody>
          <a:bodyPr wrap="square">
            <a:spAutoFit/>
          </a:bodyPr>
          <a:lstStyle/>
          <a:p>
            <a:r>
              <a:rPr lang="en-US" sz="2000" b="1" dirty="0">
                <a:latin typeface="Times New Roman" panose="02020603050405020304" pitchFamily="18" charset="0"/>
                <a:ea typeface="Times New Roman" panose="02020603050405020304" pitchFamily="18" charset="0"/>
              </a:rPr>
              <a:t>January return = f (prior years return, prior years standard deviation of returns). </a:t>
            </a:r>
            <a:endParaRPr lang="en-US" sz="2000" dirty="0"/>
          </a:p>
        </p:txBody>
      </p:sp>
      <p:sp>
        <p:nvSpPr>
          <p:cNvPr id="7" name="TextBox 6"/>
          <p:cNvSpPr txBox="1"/>
          <p:nvPr/>
        </p:nvSpPr>
        <p:spPr>
          <a:xfrm>
            <a:off x="990600" y="4038600"/>
            <a:ext cx="7467600" cy="2308324"/>
          </a:xfrm>
          <a:prstGeom prst="rect">
            <a:avLst/>
          </a:prstGeom>
          <a:noFill/>
        </p:spPr>
        <p:txBody>
          <a:bodyPr wrap="square" rtlCol="0">
            <a:spAutoFit/>
          </a:bodyPr>
          <a:lstStyle/>
          <a:p>
            <a:pPr>
              <a:lnSpc>
                <a:spcPct val="200000"/>
              </a:lnSpc>
            </a:pPr>
            <a:r>
              <a:rPr lang="en-US" b="1" dirty="0" smtClean="0">
                <a:solidFill>
                  <a:schemeClr val="accent2"/>
                </a:solidFill>
              </a:rPr>
              <a:t>Tax loss selling in theory:</a:t>
            </a:r>
          </a:p>
          <a:p>
            <a:pPr marL="285750" indent="-285750">
              <a:lnSpc>
                <a:spcPct val="200000"/>
              </a:lnSpc>
              <a:buFont typeface="Arial" panose="020B0604020202020204" pitchFamily="34" charset="0"/>
              <a:buChar char="•"/>
            </a:pPr>
            <a:r>
              <a:rPr lang="en-US" dirty="0" smtClean="0"/>
              <a:t>The coefficient of January returns and prior year returns should be negative.</a:t>
            </a:r>
          </a:p>
          <a:p>
            <a:pPr marL="285750" indent="-285750">
              <a:lnSpc>
                <a:spcPct val="200000"/>
              </a:lnSpc>
              <a:buFont typeface="Arial" panose="020B0604020202020204" pitchFamily="34" charset="0"/>
              <a:buChar char="•"/>
            </a:pPr>
            <a:r>
              <a:rPr lang="en-US" dirty="0" smtClean="0"/>
              <a:t>Standard deviation of returns for prior years should be positive as the market is more volatile to generate more losses.</a:t>
            </a:r>
            <a:endParaRPr lang="en-US" dirty="0"/>
          </a:p>
        </p:txBody>
      </p:sp>
    </p:spTree>
    <p:extLst>
      <p:ext uri="{BB962C8B-B14F-4D97-AF65-F5344CB8AC3E}">
        <p14:creationId xmlns:p14="http://schemas.microsoft.com/office/powerpoint/2010/main" val="4060379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normAutofit fontScale="90000"/>
          </a:bodyPr>
          <a:lstStyle/>
          <a:p>
            <a:r>
              <a:rPr lang="en-US" i="1" dirty="0" smtClean="0">
                <a:solidFill>
                  <a:srgbClr val="0070C0"/>
                </a:solidFill>
              </a:rPr>
              <a:t>TABLE VI</a:t>
            </a:r>
            <a:r>
              <a:rPr lang="en-US" dirty="0" smtClean="0">
                <a:solidFill>
                  <a:srgbClr val="0070C0"/>
                </a:solidFill>
              </a:rPr>
              <a:t/>
            </a:r>
            <a:br>
              <a:rPr lang="en-US" dirty="0" smtClean="0">
                <a:solidFill>
                  <a:srgbClr val="0070C0"/>
                </a:solidFill>
              </a:rPr>
            </a:br>
            <a:r>
              <a:rPr lang="en-US" b="1" i="1" dirty="0" smtClean="0">
                <a:solidFill>
                  <a:srgbClr val="0070C0"/>
                </a:solidFill>
              </a:rPr>
              <a:t>Regression Analysis for January Returns SET 50 Index </a:t>
            </a:r>
            <a:endParaRPr lang="en-US" b="1" i="1" dirty="0">
              <a:solidFill>
                <a:srgbClr val="0070C0"/>
              </a:solidFill>
            </a:endParaRPr>
          </a:p>
        </p:txBody>
      </p:sp>
      <p:sp>
        <p:nvSpPr>
          <p:cNvPr id="3" name="Rectangle 2"/>
          <p:cNvSpPr>
            <a:spLocks noChangeArrowheads="1"/>
          </p:cNvSpPr>
          <p:nvPr/>
        </p:nvSpPr>
        <p:spPr bwMode="auto">
          <a:xfrm>
            <a:off x="762000" y="2438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456498326"/>
              </p:ext>
            </p:extLst>
          </p:nvPr>
        </p:nvGraphicFramePr>
        <p:xfrm>
          <a:off x="762000" y="1985963"/>
          <a:ext cx="6833286" cy="3200400"/>
        </p:xfrm>
        <a:graphic>
          <a:graphicData uri="http://schemas.openxmlformats.org/presentationml/2006/ole">
            <mc:AlternateContent xmlns:mc="http://schemas.openxmlformats.org/markup-compatibility/2006">
              <mc:Choice xmlns:v="urn:schemas-microsoft-com:vml" Requires="v">
                <p:oleObj spid="_x0000_s6188" name="Worksheet" r:id="rId3" imgW="4191135" imgH="2514592" progId="Excel.Sheet.12">
                  <p:embed/>
                </p:oleObj>
              </mc:Choice>
              <mc:Fallback>
                <p:oleObj name="Worksheet" r:id="rId3" imgW="4191135" imgH="2514592" progId="Excel.Sheet.12">
                  <p:embed/>
                  <p:pic>
                    <p:nvPicPr>
                      <p:cNvPr id="0" name="Object 1"/>
                      <p:cNvPicPr>
                        <a:picLocks noChangeAspect="1" noChangeArrowheads="1"/>
                      </p:cNvPicPr>
                      <p:nvPr/>
                    </p:nvPicPr>
                    <p:blipFill>
                      <a:blip r:embed="rId4"/>
                      <a:srcRect/>
                      <a:stretch>
                        <a:fillRect/>
                      </a:stretch>
                    </p:blipFill>
                    <p:spPr bwMode="auto">
                      <a:xfrm>
                        <a:off x="762000" y="1985963"/>
                        <a:ext cx="6833286" cy="3200400"/>
                      </a:xfrm>
                      <a:prstGeom prst="rect">
                        <a:avLst/>
                      </a:prstGeom>
                      <a:noFill/>
                    </p:spPr>
                  </p:pic>
                </p:oleObj>
              </mc:Fallback>
            </mc:AlternateContent>
          </a:graphicData>
        </a:graphic>
      </p:graphicFrame>
      <p:sp>
        <p:nvSpPr>
          <p:cNvPr id="5" name="TextBox 4"/>
          <p:cNvSpPr txBox="1"/>
          <p:nvPr/>
        </p:nvSpPr>
        <p:spPr>
          <a:xfrm>
            <a:off x="304800" y="5296882"/>
            <a:ext cx="8382000" cy="307777"/>
          </a:xfrm>
          <a:prstGeom prst="rect">
            <a:avLst/>
          </a:prstGeom>
          <a:noFill/>
        </p:spPr>
        <p:txBody>
          <a:bodyPr wrap="square" rtlCol="0">
            <a:spAutoFit/>
          </a:bodyPr>
          <a:lstStyle/>
          <a:p>
            <a:endParaRPr lang="en-US" sz="1400" dirty="0">
              <a:latin typeface="Times New Roman" panose="02020603050405020304" pitchFamily="18" charset="0"/>
              <a:cs typeface="Times New Roman" panose="02020603050405020304" pitchFamily="18" charset="0"/>
            </a:endParaRPr>
          </a:p>
        </p:txBody>
      </p:sp>
      <p:sp>
        <p:nvSpPr>
          <p:cNvPr id="6" name="Oval 5"/>
          <p:cNvSpPr/>
          <p:nvPr/>
        </p:nvSpPr>
        <p:spPr>
          <a:xfrm>
            <a:off x="6781800" y="3527822"/>
            <a:ext cx="914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3657600" y="4148629"/>
            <a:ext cx="762000" cy="3471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038600" y="4455810"/>
            <a:ext cx="1828800" cy="6858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400" b="1" dirty="0" smtClean="0"/>
              <a:t>Dependent Variable </a:t>
            </a:r>
            <a:endParaRPr lang="en-US" sz="1400" b="1" dirty="0"/>
          </a:p>
        </p:txBody>
      </p:sp>
      <p:sp>
        <p:nvSpPr>
          <p:cNvPr id="10" name="Oval 9"/>
          <p:cNvSpPr/>
          <p:nvPr/>
        </p:nvSpPr>
        <p:spPr>
          <a:xfrm>
            <a:off x="1600200" y="3124200"/>
            <a:ext cx="1447800" cy="8477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a:off x="965886" y="2438400"/>
            <a:ext cx="914400" cy="7620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76200" y="1826418"/>
            <a:ext cx="1609211"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Explanatory</a:t>
            </a:r>
          </a:p>
          <a:p>
            <a:pPr algn="ctr"/>
            <a:r>
              <a:rPr lang="en-US" sz="1400" b="1" dirty="0" smtClean="0"/>
              <a:t>Variables </a:t>
            </a:r>
            <a:endParaRPr lang="en-US" sz="1400" b="1" dirty="0"/>
          </a:p>
        </p:txBody>
      </p:sp>
      <p:sp>
        <p:nvSpPr>
          <p:cNvPr id="16" name="Right Arrow 15"/>
          <p:cNvSpPr/>
          <p:nvPr/>
        </p:nvSpPr>
        <p:spPr>
          <a:xfrm>
            <a:off x="304800" y="5787034"/>
            <a:ext cx="533400" cy="3503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5479257"/>
            <a:ext cx="8001000" cy="923330"/>
          </a:xfrm>
          <a:prstGeom prst="rect">
            <a:avLst/>
          </a:prstGeom>
          <a:noFill/>
        </p:spPr>
        <p:txBody>
          <a:bodyPr wrap="square" rtlCol="0">
            <a:spAutoFit/>
          </a:bodyPr>
          <a:lstStyle/>
          <a:p>
            <a:r>
              <a:rPr lang="en-US" dirty="0" smtClean="0"/>
              <a:t>The results support the tax-loss selling hypothesis  when one would expect the negative coefficient for the previous year’s mean returns and a positive coefficient on the previous year’s standard deviation of returns.</a:t>
            </a:r>
            <a:endParaRPr lang="en-US" dirty="0"/>
          </a:p>
        </p:txBody>
      </p:sp>
      <p:sp>
        <p:nvSpPr>
          <p:cNvPr id="7" name="Oval 6"/>
          <p:cNvSpPr/>
          <p:nvPr/>
        </p:nvSpPr>
        <p:spPr>
          <a:xfrm>
            <a:off x="2286000" y="4724400"/>
            <a:ext cx="7620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2738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772400" cy="1143000"/>
          </a:xfrm>
        </p:spPr>
        <p:txBody>
          <a:bodyPr>
            <a:normAutofit/>
          </a:bodyPr>
          <a:lstStyle/>
          <a:p>
            <a:pPr algn="ctr"/>
            <a:r>
              <a:rPr lang="en-US" sz="6600" b="1" dirty="0" smtClean="0">
                <a:solidFill>
                  <a:srgbClr val="0070C0"/>
                </a:solidFill>
              </a:rPr>
              <a:t>Conclusions</a:t>
            </a:r>
            <a:endParaRPr lang="en-US" sz="6600" b="1" dirty="0">
              <a:solidFill>
                <a:srgbClr val="0070C0"/>
              </a:solidFill>
            </a:endParaRPr>
          </a:p>
        </p:txBody>
      </p:sp>
      <p:sp>
        <p:nvSpPr>
          <p:cNvPr id="3" name="TextBox 2"/>
          <p:cNvSpPr txBox="1"/>
          <p:nvPr/>
        </p:nvSpPr>
        <p:spPr>
          <a:xfrm>
            <a:off x="589839" y="4267200"/>
            <a:ext cx="7924799" cy="1569660"/>
          </a:xfrm>
          <a:prstGeom prst="rect">
            <a:avLst/>
          </a:prstGeom>
          <a:noFill/>
        </p:spPr>
        <p:txBody>
          <a:bodyPr wrap="square" rtlCol="0">
            <a:spAutoFit/>
          </a:bodyPr>
          <a:lstStyle/>
          <a:p>
            <a:pPr marL="342900" indent="-342900">
              <a:buFont typeface="Wingdings" panose="05000000000000000000" pitchFamily="2" charset="2"/>
              <a:buChar char="v"/>
            </a:pPr>
            <a:r>
              <a:rPr lang="en-US" sz="2400" dirty="0"/>
              <a:t>I</a:t>
            </a:r>
            <a:r>
              <a:rPr lang="en-US" sz="2400" dirty="0" smtClean="0"/>
              <a:t>s rainfall negatively correlated with monthly returns?</a:t>
            </a:r>
          </a:p>
          <a:p>
            <a:pPr marL="800100" lvl="1" indent="-342900">
              <a:buFont typeface="Arial" panose="020B0604020202020204" pitchFamily="34" charset="0"/>
              <a:buChar char="•"/>
            </a:pPr>
            <a:r>
              <a:rPr lang="en-US" sz="2400" dirty="0" smtClean="0"/>
              <a:t>Follow-up Research: </a:t>
            </a:r>
            <a:r>
              <a:rPr lang="en-US" sz="2400" i="1" dirty="0" smtClean="0"/>
              <a:t>“The Market Pricing of Anomalous Weather: Evidence from Thailand.”</a:t>
            </a:r>
          </a:p>
          <a:p>
            <a:endParaRPr lang="en-US" sz="2400" dirty="0"/>
          </a:p>
        </p:txBody>
      </p:sp>
      <p:sp>
        <p:nvSpPr>
          <p:cNvPr id="4" name="TextBox 3"/>
          <p:cNvSpPr txBox="1"/>
          <p:nvPr/>
        </p:nvSpPr>
        <p:spPr>
          <a:xfrm>
            <a:off x="599364" y="1389797"/>
            <a:ext cx="8534400" cy="2677656"/>
          </a:xfrm>
          <a:prstGeom prst="rect">
            <a:avLst/>
          </a:prstGeom>
          <a:noFill/>
        </p:spPr>
        <p:txBody>
          <a:bodyPr wrap="square" rtlCol="0">
            <a:spAutoFit/>
          </a:bodyPr>
          <a:lstStyle/>
          <a:p>
            <a:pPr marL="342900" indent="-342900">
              <a:buFont typeface="Wingdings" panose="05000000000000000000" pitchFamily="2" charset="2"/>
              <a:buChar char="v"/>
            </a:pPr>
            <a:r>
              <a:rPr lang="en-US" sz="2400" dirty="0" smtClean="0"/>
              <a:t>Halloween effect on both SET Composite and SET50 are not strongly supported during the observed periods respectively.</a:t>
            </a:r>
          </a:p>
          <a:p>
            <a:pPr marL="742950" lvl="1" indent="-285750">
              <a:buFont typeface="Arial" panose="020B0604020202020204" pitchFamily="34" charset="0"/>
              <a:buChar char="•"/>
            </a:pPr>
            <a:r>
              <a:rPr lang="en-US" sz="2400" i="1" dirty="0" smtClean="0"/>
              <a:t>December effect </a:t>
            </a:r>
            <a:r>
              <a:rPr lang="en-US" sz="2400" dirty="0" smtClean="0"/>
              <a:t>statistically explains for </a:t>
            </a:r>
            <a:r>
              <a:rPr lang="en-US" sz="2400" i="1" dirty="0" smtClean="0"/>
              <a:t>Halloween effect </a:t>
            </a:r>
            <a:r>
              <a:rPr lang="en-US" sz="2400" dirty="0" smtClean="0"/>
              <a:t>for SET Composite index.</a:t>
            </a:r>
          </a:p>
          <a:p>
            <a:pPr marL="742950" lvl="1" indent="-285750">
              <a:buFont typeface="Arial" panose="020B0604020202020204" pitchFamily="34" charset="0"/>
              <a:buChar char="•"/>
            </a:pPr>
            <a:r>
              <a:rPr lang="en-US" sz="2400" i="1" dirty="0" smtClean="0"/>
              <a:t>Halloween effect</a:t>
            </a:r>
            <a:r>
              <a:rPr lang="en-US" sz="2400" dirty="0" smtClean="0"/>
              <a:t> for SET 50 is actually </a:t>
            </a:r>
            <a:r>
              <a:rPr lang="en-US" sz="2400" i="1" dirty="0" smtClean="0"/>
              <a:t>January effect </a:t>
            </a:r>
            <a:r>
              <a:rPr lang="en-US" sz="2400" dirty="0" smtClean="0"/>
              <a:t>in disguise.</a:t>
            </a:r>
            <a:endParaRPr lang="en-US" sz="2400" dirty="0"/>
          </a:p>
          <a:p>
            <a:pPr marL="342900" indent="-342900">
              <a:buFont typeface="Wingdings" panose="05000000000000000000" pitchFamily="2" charset="2"/>
              <a:buChar char="v"/>
            </a:pPr>
            <a:r>
              <a:rPr lang="en-US" sz="2400" dirty="0" smtClean="0"/>
              <a:t>Results statistically support hypothesis of tax-loss selling for SET50 index as January effect exists in the SET market.</a:t>
            </a:r>
          </a:p>
        </p:txBody>
      </p:sp>
    </p:spTree>
    <p:extLst>
      <p:ext uri="{BB962C8B-B14F-4D97-AF65-F5344CB8AC3E}">
        <p14:creationId xmlns:p14="http://schemas.microsoft.com/office/powerpoint/2010/main" val="2098813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b="1" dirty="0" smtClean="0"/>
              <a:t>THANK YOU !</a:t>
            </a:r>
            <a:endParaRPr lang="en-US" b="1" dirty="0"/>
          </a:p>
        </p:txBody>
      </p:sp>
      <p:sp>
        <p:nvSpPr>
          <p:cNvPr id="2" name="TextBox 1"/>
          <p:cNvSpPr txBox="1"/>
          <p:nvPr/>
        </p:nvSpPr>
        <p:spPr>
          <a:xfrm>
            <a:off x="1219200" y="3810000"/>
            <a:ext cx="6324600" cy="1015663"/>
          </a:xfrm>
          <a:prstGeom prst="rect">
            <a:avLst/>
          </a:prstGeom>
          <a:noFill/>
        </p:spPr>
        <p:txBody>
          <a:bodyPr wrap="square" rtlCol="0">
            <a:spAutoFit/>
          </a:bodyPr>
          <a:lstStyle/>
          <a:p>
            <a:pPr algn="ctr"/>
            <a:r>
              <a:rPr lang="en-US" sz="6000" b="1" dirty="0" smtClean="0">
                <a:solidFill>
                  <a:srgbClr val="0070C0"/>
                </a:solidFill>
              </a:rPr>
              <a:t>Questions ???</a:t>
            </a:r>
            <a:endParaRPr lang="en-US" sz="6000" b="1" dirty="0">
              <a:solidFill>
                <a:srgbClr val="0070C0"/>
              </a:solidFill>
            </a:endParaRPr>
          </a:p>
        </p:txBody>
      </p:sp>
    </p:spTree>
    <p:extLst>
      <p:ext uri="{BB962C8B-B14F-4D97-AF65-F5344CB8AC3E}">
        <p14:creationId xmlns:p14="http://schemas.microsoft.com/office/powerpoint/2010/main" val="1669672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9592"/>
            <a:ext cx="7772400" cy="1143000"/>
          </a:xfrm>
        </p:spPr>
        <p:txBody>
          <a:bodyPr/>
          <a:lstStyle/>
          <a:p>
            <a:r>
              <a:rPr lang="en-US" b="1" dirty="0" smtClean="0">
                <a:solidFill>
                  <a:srgbClr val="0070C0"/>
                </a:solidFill>
              </a:rPr>
              <a:t>INTRODUCTION/ABSTRACT </a:t>
            </a:r>
            <a:endParaRPr lang="en-US" b="1" dirty="0">
              <a:solidFill>
                <a:srgbClr val="0070C0"/>
              </a:solidFill>
            </a:endParaRPr>
          </a:p>
        </p:txBody>
      </p:sp>
      <p:sp>
        <p:nvSpPr>
          <p:cNvPr id="3" name="TextBox 2"/>
          <p:cNvSpPr txBox="1"/>
          <p:nvPr/>
        </p:nvSpPr>
        <p:spPr>
          <a:xfrm>
            <a:off x="838200" y="1981200"/>
            <a:ext cx="7010400" cy="2862322"/>
          </a:xfrm>
          <a:prstGeom prst="rect">
            <a:avLst/>
          </a:prstGeom>
          <a:noFill/>
        </p:spPr>
        <p:txBody>
          <a:bodyPr wrap="square" rtlCol="0">
            <a:spAutoFit/>
          </a:bodyPr>
          <a:lstStyle/>
          <a:p>
            <a:r>
              <a:rPr lang="en-US" i="1" dirty="0"/>
              <a:t>The paper examines seasonality in returns for the Stock Exchange of Thailand (SET). We use historical returns on SET composite and SET50 since the stock market was established to December 2013 to examine whether the weather has generated abnormal returns and seasonal effects on the two indices. In our previous study, we found that “Halloween effect” or “Go away in May come back Halloween Day” in the Vietnam stock index (VN-index) were statistically attached to the rainy season during the observed period from 2000-2010 inclusively. We find that Sell in May or Halloween effect presents in both SET composite and SET 50 indices even though the results are not statistically significant. Also, we find significant returns for December and January so-called turn-of-the-month effects. We conclude that Halloween effect is actually December and January effect in disguise. </a:t>
            </a:r>
            <a:endParaRPr lang="en-US" dirty="0"/>
          </a:p>
        </p:txBody>
      </p:sp>
    </p:spTree>
    <p:extLst>
      <p:ext uri="{BB962C8B-B14F-4D97-AF65-F5344CB8AC3E}">
        <p14:creationId xmlns:p14="http://schemas.microsoft.com/office/powerpoint/2010/main" val="1092843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70C0"/>
                </a:solidFill>
              </a:rPr>
              <a:t>LITERATURE REVIEW</a:t>
            </a:r>
            <a:endParaRPr lang="en-US" b="1" dirty="0">
              <a:solidFill>
                <a:srgbClr val="0070C0"/>
              </a:solidFill>
            </a:endParaRPr>
          </a:p>
        </p:txBody>
      </p:sp>
      <p:graphicFrame>
        <p:nvGraphicFramePr>
          <p:cNvPr id="3" name="Diagram 2"/>
          <p:cNvGraphicFramePr/>
          <p:nvPr>
            <p:extLst>
              <p:ext uri="{D42A27DB-BD31-4B8C-83A1-F6EECF244321}">
                <p14:modId xmlns:p14="http://schemas.microsoft.com/office/powerpoint/2010/main" val="428562264"/>
              </p:ext>
            </p:extLst>
          </p:nvPr>
        </p:nvGraphicFramePr>
        <p:xfrm>
          <a:off x="762000" y="1828800"/>
          <a:ext cx="7467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5969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772400" cy="731838"/>
          </a:xfrm>
        </p:spPr>
        <p:txBody>
          <a:bodyPr>
            <a:normAutofit fontScale="90000"/>
          </a:bodyPr>
          <a:lstStyle/>
          <a:p>
            <a:pPr algn="ctr"/>
            <a:r>
              <a:rPr lang="en-US" b="1" dirty="0" smtClean="0">
                <a:solidFill>
                  <a:srgbClr val="0070C0"/>
                </a:solidFill>
              </a:rPr>
              <a:t>Thailand Insight and SET Index</a:t>
            </a:r>
            <a:endParaRPr lang="en-US" b="1" dirty="0">
              <a:solidFill>
                <a:srgbClr val="0070C0"/>
              </a:solidFill>
            </a:endParaRPr>
          </a:p>
        </p:txBody>
      </p:sp>
      <p:sp>
        <p:nvSpPr>
          <p:cNvPr id="4" name="TextBox 3"/>
          <p:cNvSpPr txBox="1"/>
          <p:nvPr/>
        </p:nvSpPr>
        <p:spPr>
          <a:xfrm flipH="1">
            <a:off x="1447800" y="5486400"/>
            <a:ext cx="6477000" cy="369332"/>
          </a:xfrm>
          <a:prstGeom prst="rect">
            <a:avLst/>
          </a:prstGeom>
          <a:noFill/>
        </p:spPr>
        <p:txBody>
          <a:bodyPr wrap="square" rtlCol="0">
            <a:spAutoFit/>
          </a:bodyPr>
          <a:lstStyle/>
          <a:p>
            <a:r>
              <a:rPr lang="en-US" b="1" dirty="0" smtClean="0">
                <a:solidFill>
                  <a:schemeClr val="accent1"/>
                </a:solidFill>
              </a:rPr>
              <a:t>Figure: GDP Growth (Annual %) of Thailand and East Asia Pacific </a:t>
            </a:r>
            <a:endParaRPr lang="en-US" b="1" dirty="0">
              <a:solidFill>
                <a:schemeClr val="accent1"/>
              </a:solidFill>
            </a:endParaRPr>
          </a:p>
        </p:txBody>
      </p:sp>
      <p:pic>
        <p:nvPicPr>
          <p:cNvPr id="5" name="Picture 4" descr="Screen Shot 2014-06-01 at 10.34.0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1219200"/>
            <a:ext cx="8610600" cy="4114800"/>
          </a:xfrm>
          <a:prstGeom prst="rect">
            <a:avLst/>
          </a:prstGeom>
        </p:spPr>
      </p:pic>
      <p:sp>
        <p:nvSpPr>
          <p:cNvPr id="6" name="TextBox 5"/>
          <p:cNvSpPr txBox="1"/>
          <p:nvPr/>
        </p:nvSpPr>
        <p:spPr>
          <a:xfrm>
            <a:off x="228600" y="6400800"/>
            <a:ext cx="2286000" cy="307777"/>
          </a:xfrm>
          <a:prstGeom prst="rect">
            <a:avLst/>
          </a:prstGeom>
          <a:noFill/>
        </p:spPr>
        <p:txBody>
          <a:bodyPr wrap="square" rtlCol="0">
            <a:spAutoFit/>
          </a:bodyPr>
          <a:lstStyle/>
          <a:p>
            <a:r>
              <a:rPr lang="en-US" sz="1400" dirty="0" smtClean="0"/>
              <a:t>Source: World Bank Data </a:t>
            </a:r>
            <a:endParaRPr lang="en-US" sz="1400" dirty="0"/>
          </a:p>
        </p:txBody>
      </p:sp>
    </p:spTree>
    <p:extLst>
      <p:ext uri="{BB962C8B-B14F-4D97-AF65-F5344CB8AC3E}">
        <p14:creationId xmlns:p14="http://schemas.microsoft.com/office/powerpoint/2010/main" val="185161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772400" cy="1143000"/>
          </a:xfrm>
        </p:spPr>
        <p:txBody>
          <a:bodyPr/>
          <a:lstStyle/>
          <a:p>
            <a:r>
              <a:rPr lang="en-US" b="1" dirty="0" smtClean="0">
                <a:solidFill>
                  <a:srgbClr val="0070C0"/>
                </a:solidFill>
              </a:rPr>
              <a:t>Thai Stock Market Performance </a:t>
            </a:r>
            <a:endParaRPr lang="en-US" b="1" dirty="0">
              <a:solidFill>
                <a:srgbClr val="0070C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600200"/>
            <a:ext cx="8153400" cy="3846378"/>
          </a:xfrm>
          <a:prstGeom prst="rect">
            <a:avLst/>
          </a:prstGeom>
        </p:spPr>
      </p:pic>
      <p:sp>
        <p:nvSpPr>
          <p:cNvPr id="4" name="TextBox 3"/>
          <p:cNvSpPr txBox="1"/>
          <p:nvPr/>
        </p:nvSpPr>
        <p:spPr>
          <a:xfrm>
            <a:off x="1143000" y="5638800"/>
            <a:ext cx="6324600" cy="338554"/>
          </a:xfrm>
          <a:prstGeom prst="rect">
            <a:avLst/>
          </a:prstGeom>
          <a:noFill/>
        </p:spPr>
        <p:txBody>
          <a:bodyPr wrap="square" rtlCol="0">
            <a:spAutoFit/>
          </a:bodyPr>
          <a:lstStyle/>
          <a:p>
            <a:pPr algn="ctr"/>
            <a:r>
              <a:rPr lang="en-US" sz="1600" b="1" dirty="0" smtClean="0">
                <a:solidFill>
                  <a:srgbClr val="002060"/>
                </a:solidFill>
              </a:rPr>
              <a:t>Figure 1: Thai stock index (SET) performance from 1987-2014</a:t>
            </a:r>
            <a:endParaRPr lang="en-US" sz="1600" b="1" dirty="0">
              <a:solidFill>
                <a:srgbClr val="002060"/>
              </a:solidFill>
            </a:endParaRPr>
          </a:p>
        </p:txBody>
      </p:sp>
      <p:sp>
        <p:nvSpPr>
          <p:cNvPr id="5" name="TextBox 4"/>
          <p:cNvSpPr txBox="1"/>
          <p:nvPr/>
        </p:nvSpPr>
        <p:spPr>
          <a:xfrm>
            <a:off x="228600" y="6477000"/>
            <a:ext cx="5638800" cy="261610"/>
          </a:xfrm>
          <a:prstGeom prst="rect">
            <a:avLst/>
          </a:prstGeom>
          <a:noFill/>
        </p:spPr>
        <p:txBody>
          <a:bodyPr wrap="square" rtlCol="0">
            <a:spAutoFit/>
          </a:bodyPr>
          <a:lstStyle/>
          <a:p>
            <a:r>
              <a:rPr lang="en-US" sz="1100" b="1" dirty="0" smtClean="0"/>
              <a:t>Source: Trading Economic   </a:t>
            </a:r>
            <a:endParaRPr lang="en-US" sz="1100" b="1" dirty="0"/>
          </a:p>
        </p:txBody>
      </p:sp>
      <p:sp>
        <p:nvSpPr>
          <p:cNvPr id="10" name="Oval 9"/>
          <p:cNvSpPr/>
          <p:nvPr/>
        </p:nvSpPr>
        <p:spPr>
          <a:xfrm>
            <a:off x="6324600" y="4114800"/>
            <a:ext cx="5334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3"/>
          <a:stretch>
            <a:fillRect/>
          </a:stretch>
        </p:blipFill>
        <p:spPr>
          <a:xfrm>
            <a:off x="6997399" y="3429000"/>
            <a:ext cx="542591" cy="396274"/>
          </a:xfrm>
          <a:prstGeom prst="rect">
            <a:avLst/>
          </a:prstGeom>
        </p:spPr>
      </p:pic>
      <p:cxnSp>
        <p:nvCxnSpPr>
          <p:cNvPr id="13" name="Straight Arrow Connector 12"/>
          <p:cNvCxnSpPr>
            <a:endCxn id="10" idx="1"/>
          </p:cNvCxnSpPr>
          <p:nvPr/>
        </p:nvCxnSpPr>
        <p:spPr>
          <a:xfrm>
            <a:off x="5410200" y="3200400"/>
            <a:ext cx="992515" cy="9701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Flowchart: Process 13"/>
          <p:cNvSpPr/>
          <p:nvPr/>
        </p:nvSpPr>
        <p:spPr>
          <a:xfrm>
            <a:off x="4114800" y="2785646"/>
            <a:ext cx="1295400" cy="414754"/>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solidFill>
                  <a:schemeClr val="tx1"/>
                </a:solidFill>
              </a:rPr>
              <a:t>Lehman Brother Crisis</a:t>
            </a:r>
            <a:endParaRPr lang="en-US" sz="1100" b="1" dirty="0">
              <a:solidFill>
                <a:schemeClr val="tx1"/>
              </a:solidFill>
            </a:endParaRPr>
          </a:p>
        </p:txBody>
      </p:sp>
      <p:cxnSp>
        <p:nvCxnSpPr>
          <p:cNvPr id="16" name="Straight Arrow Connector 15"/>
          <p:cNvCxnSpPr/>
          <p:nvPr/>
        </p:nvCxnSpPr>
        <p:spPr>
          <a:xfrm>
            <a:off x="7452684" y="3748112"/>
            <a:ext cx="838200" cy="844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Flowchart: Process 16"/>
          <p:cNvSpPr/>
          <p:nvPr/>
        </p:nvSpPr>
        <p:spPr>
          <a:xfrm>
            <a:off x="8290884" y="4638829"/>
            <a:ext cx="732310" cy="381000"/>
          </a:xfrm>
          <a:prstGeom prst="flowChart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b="1" dirty="0" smtClean="0">
                <a:solidFill>
                  <a:schemeClr val="tx1"/>
                </a:solidFill>
              </a:rPr>
              <a:t>Floods</a:t>
            </a:r>
            <a:endParaRPr lang="en-US" sz="1050" b="1" dirty="0">
              <a:solidFill>
                <a:schemeClr val="tx1"/>
              </a:solidFill>
            </a:endParaRPr>
          </a:p>
        </p:txBody>
      </p:sp>
    </p:spTree>
    <p:extLst>
      <p:ext uri="{BB962C8B-B14F-4D97-AF65-F5344CB8AC3E}">
        <p14:creationId xmlns:p14="http://schemas.microsoft.com/office/powerpoint/2010/main" val="3197477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69941" cy="808038"/>
          </a:xfrm>
        </p:spPr>
        <p:txBody>
          <a:bodyPr>
            <a:noAutofit/>
          </a:bodyPr>
          <a:lstStyle/>
          <a:p>
            <a:pPr algn="ctr"/>
            <a:r>
              <a:rPr lang="en-US" sz="4400" b="1" dirty="0" smtClean="0">
                <a:solidFill>
                  <a:srgbClr val="0070C0"/>
                </a:solidFill>
              </a:rPr>
              <a:t>SET Index Series</a:t>
            </a:r>
            <a:endParaRPr lang="en-US" sz="4400" b="1" dirty="0">
              <a:solidFill>
                <a:srgbClr val="0070C0"/>
              </a:solidFill>
            </a:endParaRPr>
          </a:p>
        </p:txBody>
      </p:sp>
      <p:sp>
        <p:nvSpPr>
          <p:cNvPr id="4" name="TextBox 3"/>
          <p:cNvSpPr txBox="1"/>
          <p:nvPr/>
        </p:nvSpPr>
        <p:spPr>
          <a:xfrm>
            <a:off x="457200" y="1476869"/>
            <a:ext cx="5334000" cy="3170099"/>
          </a:xfrm>
          <a:prstGeom prst="rect">
            <a:avLst/>
          </a:prstGeom>
          <a:noFill/>
        </p:spPr>
        <p:txBody>
          <a:bodyPr wrap="square" rtlCol="0">
            <a:spAutoFit/>
          </a:bodyPr>
          <a:lstStyle/>
          <a:p>
            <a:r>
              <a:rPr lang="en-US" sz="2400" b="1" u="sng" dirty="0" smtClean="0">
                <a:solidFill>
                  <a:schemeClr val="accent2"/>
                </a:solidFill>
              </a:rPr>
              <a:t>SET Index ( Composite):</a:t>
            </a:r>
            <a:endParaRPr lang="en-US" u="sng" dirty="0" smtClean="0">
              <a:solidFill>
                <a:schemeClr val="accent2"/>
              </a:solidFill>
            </a:endParaRPr>
          </a:p>
          <a:p>
            <a:pPr marL="285750" indent="-285750">
              <a:buFont typeface="Arial" panose="020B0604020202020204" pitchFamily="34" charset="0"/>
              <a:buChar char="•"/>
            </a:pPr>
            <a:r>
              <a:rPr lang="en-US" sz="2000" dirty="0" smtClean="0"/>
              <a:t>Capitalization-weighted price index</a:t>
            </a:r>
          </a:p>
          <a:p>
            <a:pPr marL="285750" indent="-285750">
              <a:buFont typeface="Arial" panose="020B0604020202020204" pitchFamily="34" charset="0"/>
              <a:buChar char="•"/>
            </a:pPr>
            <a:r>
              <a:rPr lang="en-US" sz="2000" dirty="0" smtClean="0"/>
              <a:t>Calculated from the prices of all common stocks (with certain exceptions)</a:t>
            </a:r>
          </a:p>
          <a:p>
            <a:pPr marL="285750" indent="-285750">
              <a:buFont typeface="Arial" panose="020B0604020202020204" pitchFamily="34" charset="0"/>
              <a:buChar char="•"/>
            </a:pPr>
            <a:r>
              <a:rPr lang="en-US" sz="2000" dirty="0" smtClean="0"/>
              <a:t>Adjustment: in line with changing of the values of stocks and number of stocks</a:t>
            </a:r>
          </a:p>
          <a:p>
            <a:pPr marL="285750" indent="-285750">
              <a:buFont typeface="Arial" panose="020B0604020202020204" pitchFamily="34" charset="0"/>
              <a:buChar char="•"/>
            </a:pPr>
            <a:r>
              <a:rPr lang="en-US" sz="2000" dirty="0" smtClean="0"/>
              <a:t>Base value: 100 points</a:t>
            </a:r>
          </a:p>
          <a:p>
            <a:pPr marL="285750" indent="-285750">
              <a:buFont typeface="Arial" panose="020B0604020202020204" pitchFamily="34" charset="0"/>
              <a:buChar char="•"/>
            </a:pPr>
            <a:r>
              <a:rPr lang="en-US" sz="2000" dirty="0" smtClean="0"/>
              <a:t>Base date: April 30, 1975 </a:t>
            </a:r>
          </a:p>
          <a:p>
            <a:endParaRPr lang="en-US" dirty="0" smtClean="0"/>
          </a:p>
          <a:p>
            <a:endParaRPr lang="en-US" dirty="0" smtClean="0"/>
          </a:p>
        </p:txBody>
      </p:sp>
      <p:sp>
        <p:nvSpPr>
          <p:cNvPr id="5" name="TextBox 4"/>
          <p:cNvSpPr txBox="1"/>
          <p:nvPr/>
        </p:nvSpPr>
        <p:spPr>
          <a:xfrm>
            <a:off x="457200" y="4113581"/>
            <a:ext cx="5029200" cy="738664"/>
          </a:xfrm>
          <a:prstGeom prst="rect">
            <a:avLst/>
          </a:prstGeom>
          <a:noFill/>
        </p:spPr>
        <p:txBody>
          <a:bodyPr wrap="square" rtlCol="0">
            <a:spAutoFit/>
          </a:bodyPr>
          <a:lstStyle/>
          <a:p>
            <a:r>
              <a:rPr lang="en-US" sz="2400" b="1" u="sng" dirty="0" smtClean="0">
                <a:solidFill>
                  <a:schemeClr val="accent2"/>
                </a:solidFill>
              </a:rPr>
              <a:t>SET 50 Index (Large-cap Index)</a:t>
            </a:r>
          </a:p>
          <a:p>
            <a:endParaRPr lang="en-US" dirty="0"/>
          </a:p>
        </p:txBody>
      </p:sp>
      <p:sp>
        <p:nvSpPr>
          <p:cNvPr id="6" name="TextBox 5"/>
          <p:cNvSpPr txBox="1"/>
          <p:nvPr/>
        </p:nvSpPr>
        <p:spPr>
          <a:xfrm>
            <a:off x="360041" y="4506715"/>
            <a:ext cx="5410200" cy="2215991"/>
          </a:xfrm>
          <a:prstGeom prst="rect">
            <a:avLst/>
          </a:prstGeom>
          <a:noFill/>
        </p:spPr>
        <p:txBody>
          <a:bodyPr wrap="square" rtlCol="0">
            <a:spAutoFit/>
          </a:bodyPr>
          <a:lstStyle/>
          <a:p>
            <a:pPr marL="285750" indent="-285750">
              <a:buFont typeface="Arial" panose="020B0604020202020204" pitchFamily="34" charset="0"/>
              <a:buChar char="•"/>
            </a:pPr>
            <a:r>
              <a:rPr lang="en-US" sz="2000" dirty="0"/>
              <a:t>Capitalization-weighted price index</a:t>
            </a:r>
          </a:p>
          <a:p>
            <a:pPr marL="285750" indent="-285750">
              <a:buFont typeface="Arial" panose="020B0604020202020204" pitchFamily="34" charset="0"/>
              <a:buChar char="•"/>
            </a:pPr>
            <a:r>
              <a:rPr lang="en-US" sz="2000" dirty="0"/>
              <a:t>Calculated from the prices of </a:t>
            </a:r>
            <a:r>
              <a:rPr lang="en-US" sz="2000" dirty="0" smtClean="0"/>
              <a:t>50 selected SET stocks</a:t>
            </a:r>
            <a:endParaRPr lang="en-US" sz="2000" dirty="0"/>
          </a:p>
          <a:p>
            <a:pPr marL="285750" indent="-285750">
              <a:buFont typeface="Arial" panose="020B0604020202020204" pitchFamily="34" charset="0"/>
              <a:buChar char="•"/>
            </a:pPr>
            <a:r>
              <a:rPr lang="en-US" sz="2000" dirty="0"/>
              <a:t>Adjustment: in line with changing of the values of stocks and number of stocks</a:t>
            </a:r>
          </a:p>
          <a:p>
            <a:pPr marL="285750" indent="-285750">
              <a:buFont typeface="Arial" panose="020B0604020202020204" pitchFamily="34" charset="0"/>
              <a:buChar char="•"/>
            </a:pPr>
            <a:r>
              <a:rPr lang="en-US" sz="2000" dirty="0"/>
              <a:t>Base value: 100 points</a:t>
            </a:r>
          </a:p>
          <a:p>
            <a:pPr marL="285750" indent="-285750">
              <a:buFont typeface="Arial" panose="020B0604020202020204" pitchFamily="34" charset="0"/>
              <a:buChar char="•"/>
            </a:pPr>
            <a:r>
              <a:rPr lang="en-US" sz="2000" dirty="0"/>
              <a:t>Base date: April 30, </a:t>
            </a:r>
            <a:r>
              <a:rPr lang="en-US" sz="2000" dirty="0" smtClean="0"/>
              <a:t>1995 </a:t>
            </a:r>
            <a:endParaRPr lang="en-US" sz="2000" dirty="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5559" y="1905000"/>
            <a:ext cx="2381582" cy="3258005"/>
          </a:xfrm>
          <a:prstGeom prst="rect">
            <a:avLst/>
          </a:prstGeom>
        </p:spPr>
      </p:pic>
      <p:sp>
        <p:nvSpPr>
          <p:cNvPr id="8" name="TextBox 7"/>
          <p:cNvSpPr txBox="1"/>
          <p:nvPr/>
        </p:nvSpPr>
        <p:spPr>
          <a:xfrm>
            <a:off x="2362200" y="6461096"/>
            <a:ext cx="3124200" cy="261610"/>
          </a:xfrm>
          <a:prstGeom prst="rect">
            <a:avLst/>
          </a:prstGeom>
          <a:noFill/>
        </p:spPr>
        <p:txBody>
          <a:bodyPr wrap="square" rtlCol="0">
            <a:spAutoFit/>
          </a:bodyPr>
          <a:lstStyle/>
          <a:p>
            <a:r>
              <a:rPr lang="en-US" sz="1100" b="1" u="sng" dirty="0" smtClean="0"/>
              <a:t>Source: The Stock Exchange of Thailand</a:t>
            </a:r>
            <a:endParaRPr lang="en-US" sz="1100" b="1" u="sng" dirty="0"/>
          </a:p>
        </p:txBody>
      </p:sp>
      <p:sp>
        <p:nvSpPr>
          <p:cNvPr id="3" name="TextBox 2"/>
          <p:cNvSpPr txBox="1"/>
          <p:nvPr/>
        </p:nvSpPr>
        <p:spPr>
          <a:xfrm>
            <a:off x="5783750" y="5057521"/>
            <a:ext cx="3505200" cy="338554"/>
          </a:xfrm>
          <a:prstGeom prst="rect">
            <a:avLst/>
          </a:prstGeom>
          <a:noFill/>
        </p:spPr>
        <p:txBody>
          <a:bodyPr wrap="square" rtlCol="0">
            <a:spAutoFit/>
          </a:bodyPr>
          <a:lstStyle/>
          <a:p>
            <a:r>
              <a:rPr lang="en-US" sz="1600" b="1" dirty="0" smtClean="0">
                <a:solidFill>
                  <a:srgbClr val="0070C0"/>
                </a:solidFill>
              </a:rPr>
              <a:t>Figure 1: Stock selection for SET 50</a:t>
            </a:r>
            <a:endParaRPr lang="en-US" sz="1600" b="1" dirty="0">
              <a:solidFill>
                <a:srgbClr val="0070C0"/>
              </a:solidFill>
            </a:endParaRPr>
          </a:p>
        </p:txBody>
      </p:sp>
    </p:spTree>
    <p:extLst>
      <p:ext uri="{BB962C8B-B14F-4D97-AF65-F5344CB8AC3E}">
        <p14:creationId xmlns:p14="http://schemas.microsoft.com/office/powerpoint/2010/main" val="3157291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686800" cy="789709"/>
          </a:xfrm>
        </p:spPr>
        <p:txBody>
          <a:bodyPr>
            <a:normAutofit/>
          </a:bodyPr>
          <a:lstStyle/>
          <a:p>
            <a:pPr algn="ctr"/>
            <a:r>
              <a:rPr lang="en-US" b="1" dirty="0" smtClean="0">
                <a:solidFill>
                  <a:srgbClr val="0070C0"/>
                </a:solidFill>
              </a:rPr>
              <a:t>Study of Seasonality in Stock Index</a:t>
            </a:r>
            <a:endParaRPr lang="en-US" dirty="0"/>
          </a:p>
        </p:txBody>
      </p:sp>
      <p:sp>
        <p:nvSpPr>
          <p:cNvPr id="5" name="TextBox 4"/>
          <p:cNvSpPr txBox="1"/>
          <p:nvPr/>
        </p:nvSpPr>
        <p:spPr>
          <a:xfrm>
            <a:off x="927150" y="1099464"/>
            <a:ext cx="4343400" cy="800219"/>
          </a:xfrm>
          <a:prstGeom prst="rect">
            <a:avLst/>
          </a:prstGeom>
          <a:noFill/>
        </p:spPr>
        <p:txBody>
          <a:bodyPr wrap="square" rtlCol="0">
            <a:spAutoFit/>
          </a:bodyPr>
          <a:lstStyle/>
          <a:p>
            <a:r>
              <a:rPr lang="en-US" sz="2800" b="1" u="sng" dirty="0" smtClean="0">
                <a:solidFill>
                  <a:schemeClr val="accent2"/>
                </a:solidFill>
              </a:rPr>
              <a:t>Literature Reviews:</a:t>
            </a:r>
          </a:p>
          <a:p>
            <a:r>
              <a:rPr lang="en-US" dirty="0" smtClean="0"/>
              <a:t> </a:t>
            </a:r>
            <a:endParaRPr lang="en-US" dirty="0"/>
          </a:p>
        </p:txBody>
      </p:sp>
      <p:sp>
        <p:nvSpPr>
          <p:cNvPr id="8" name="TextBox 7"/>
          <p:cNvSpPr txBox="1"/>
          <p:nvPr/>
        </p:nvSpPr>
        <p:spPr>
          <a:xfrm>
            <a:off x="927150" y="4794935"/>
            <a:ext cx="7924800" cy="1446550"/>
          </a:xfrm>
          <a:prstGeom prst="rect">
            <a:avLst/>
          </a:prstGeom>
          <a:noFill/>
        </p:spPr>
        <p:txBody>
          <a:bodyPr wrap="square" rtlCol="0">
            <a:spAutoFit/>
          </a:bodyPr>
          <a:lstStyle/>
          <a:p>
            <a:endParaRPr lang="en-US" sz="1400" dirty="0" smtClean="0"/>
          </a:p>
          <a:p>
            <a:pPr marL="285750" indent="-285750" algn="just">
              <a:buFont typeface="Arial" panose="020B0604020202020204" pitchFamily="34" charset="0"/>
              <a:buChar char="•"/>
            </a:pPr>
            <a:r>
              <a:rPr lang="en-US" sz="1400" dirty="0" smtClean="0"/>
              <a:t>In previous study, we found “Halloween effect” in VN-index during the observed period from July 2000 to December 2010. The effect primarily occurred between 2000 and 2007. In addition, January has highest average return over the period 2000-2010, which supports for the January effect. (“Seasonality in the Vietnam Stock Index”).</a:t>
            </a:r>
          </a:p>
          <a:p>
            <a:endParaRPr lang="en-US" dirty="0"/>
          </a:p>
        </p:txBody>
      </p:sp>
      <p:sp>
        <p:nvSpPr>
          <p:cNvPr id="9" name="TextBox 8"/>
          <p:cNvSpPr txBox="1"/>
          <p:nvPr/>
        </p:nvSpPr>
        <p:spPr>
          <a:xfrm>
            <a:off x="893532" y="1987684"/>
            <a:ext cx="7772400" cy="523220"/>
          </a:xfrm>
          <a:prstGeom prst="rect">
            <a:avLst/>
          </a:prstGeom>
          <a:noFill/>
        </p:spPr>
        <p:txBody>
          <a:bodyPr wrap="square" rtlCol="0">
            <a:spAutoFit/>
          </a:bodyPr>
          <a:lstStyle/>
          <a:p>
            <a:pPr marL="285750" indent="-285750" algn="just">
              <a:buFont typeface="Arial" panose="020B0604020202020204" pitchFamily="34" charset="0"/>
              <a:buChar char="•"/>
            </a:pPr>
            <a:r>
              <a:rPr lang="en-US" sz="1400" dirty="0" err="1" smtClean="0"/>
              <a:t>Bouman</a:t>
            </a:r>
            <a:r>
              <a:rPr lang="en-US" sz="1400" dirty="0" smtClean="0"/>
              <a:t> and Jacobsen (2002) found evidences for Halloween effects across 36 stock markets in the total of 37 observed countries including Thailand.</a:t>
            </a:r>
            <a:endParaRPr lang="en-US" sz="1400" dirty="0"/>
          </a:p>
        </p:txBody>
      </p:sp>
      <p:sp>
        <p:nvSpPr>
          <p:cNvPr id="10" name="TextBox 9"/>
          <p:cNvSpPr txBox="1"/>
          <p:nvPr/>
        </p:nvSpPr>
        <p:spPr>
          <a:xfrm>
            <a:off x="927150" y="2598905"/>
            <a:ext cx="7683450" cy="738664"/>
          </a:xfrm>
          <a:prstGeom prst="rect">
            <a:avLst/>
          </a:prstGeom>
          <a:noFill/>
        </p:spPr>
        <p:txBody>
          <a:bodyPr wrap="square" rtlCol="0">
            <a:spAutoFit/>
          </a:bodyPr>
          <a:lstStyle/>
          <a:p>
            <a:pPr marL="285750" indent="-285750" algn="just">
              <a:buFont typeface="Arial" panose="020B0604020202020204" pitchFamily="34" charset="0"/>
              <a:buChar char="•"/>
            </a:pPr>
            <a:r>
              <a:rPr lang="en-US" sz="1400" dirty="0" err="1" smtClean="0"/>
              <a:t>Maberly</a:t>
            </a:r>
            <a:r>
              <a:rPr lang="en-US" sz="1400" dirty="0" smtClean="0"/>
              <a:t> </a:t>
            </a:r>
            <a:r>
              <a:rPr lang="en-US" sz="1400" dirty="0"/>
              <a:t>and Pierce (2003) documented Halloween effect in Japanese equity market over prior years of the </a:t>
            </a:r>
            <a:r>
              <a:rPr lang="en-US" sz="1400" dirty="0" smtClean="0"/>
              <a:t>mid-1980s. </a:t>
            </a:r>
            <a:r>
              <a:rPr lang="en-US" sz="1400" dirty="0"/>
              <a:t>This effect was strongly evident over bull market observed in the data set.</a:t>
            </a:r>
          </a:p>
          <a:p>
            <a:pPr marL="285750" indent="-285750" algn="just">
              <a:buFont typeface="Arial" panose="020B0604020202020204" pitchFamily="34" charset="0"/>
              <a:buChar char="•"/>
            </a:pPr>
            <a:endParaRPr lang="en-US" sz="1400" dirty="0"/>
          </a:p>
        </p:txBody>
      </p:sp>
      <p:sp>
        <p:nvSpPr>
          <p:cNvPr id="12" name="TextBox 11"/>
          <p:cNvSpPr txBox="1"/>
          <p:nvPr/>
        </p:nvSpPr>
        <p:spPr>
          <a:xfrm>
            <a:off x="893532" y="3251537"/>
            <a:ext cx="7848600" cy="523220"/>
          </a:xfrm>
          <a:prstGeom prst="rect">
            <a:avLst/>
          </a:prstGeom>
          <a:noFill/>
        </p:spPr>
        <p:txBody>
          <a:bodyPr wrap="square" rtlCol="0">
            <a:spAutoFit/>
          </a:bodyPr>
          <a:lstStyle/>
          <a:p>
            <a:pPr marL="285750" indent="-285750">
              <a:buFont typeface="Arial" panose="020B0604020202020204" pitchFamily="34" charset="0"/>
              <a:buChar char="•"/>
            </a:pPr>
            <a:r>
              <a:rPr lang="en-US" sz="1400" dirty="0" err="1"/>
              <a:t>Gultekin</a:t>
            </a:r>
            <a:r>
              <a:rPr lang="en-US" sz="1400" dirty="0"/>
              <a:t> M. and </a:t>
            </a:r>
            <a:r>
              <a:rPr lang="en-US" sz="1400" dirty="0" err="1"/>
              <a:t>Gultekin</a:t>
            </a:r>
            <a:r>
              <a:rPr lang="en-US" sz="1400" dirty="0"/>
              <a:t> B. (1983) documented that significantly large mean returns were found at the turn of tax year in stock markets observed in 18 countries. Remarkably, January was the month with </a:t>
            </a:r>
            <a:r>
              <a:rPr lang="en-US" sz="1400" dirty="0" smtClean="0"/>
              <a:t>significantly high return.</a:t>
            </a:r>
            <a:endParaRPr lang="en-US" sz="1400" dirty="0"/>
          </a:p>
        </p:txBody>
      </p:sp>
      <p:sp>
        <p:nvSpPr>
          <p:cNvPr id="13" name="TextBox 12"/>
          <p:cNvSpPr txBox="1"/>
          <p:nvPr/>
        </p:nvSpPr>
        <p:spPr>
          <a:xfrm>
            <a:off x="927150" y="4007217"/>
            <a:ext cx="82296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err="1"/>
              <a:t>Fountas</a:t>
            </a:r>
            <a:r>
              <a:rPr lang="en-US" sz="1400" dirty="0"/>
              <a:t> and </a:t>
            </a:r>
            <a:r>
              <a:rPr lang="en-US" sz="1400" dirty="0" err="1"/>
              <a:t>Segredakis</a:t>
            </a:r>
            <a:r>
              <a:rPr lang="en-US" sz="1400" dirty="0"/>
              <a:t> (2002) tested eighteen emerging stock markets for the period 1987-1995 including Thailand and found that January effect and tax-loss selling hypothesis were not statistically supported in stock markets being observed. In the other words, the result supported the existence of EMH those stock markets.</a:t>
            </a:r>
          </a:p>
          <a:p>
            <a:endParaRPr lang="en-US" sz="1400" dirty="0"/>
          </a:p>
        </p:txBody>
      </p:sp>
      <p:sp>
        <p:nvSpPr>
          <p:cNvPr id="14" name="TextBox 13"/>
          <p:cNvSpPr txBox="1"/>
          <p:nvPr/>
        </p:nvSpPr>
        <p:spPr>
          <a:xfrm>
            <a:off x="2324100" y="6075096"/>
            <a:ext cx="4038600" cy="400110"/>
          </a:xfrm>
          <a:prstGeom prst="rect">
            <a:avLst/>
          </a:prstGeom>
          <a:noFill/>
        </p:spPr>
        <p:txBody>
          <a:bodyPr wrap="square" rtlCol="0">
            <a:spAutoFit/>
          </a:bodyPr>
          <a:lstStyle/>
          <a:p>
            <a:r>
              <a:rPr lang="en-US" sz="2000" b="1" dirty="0" smtClean="0">
                <a:solidFill>
                  <a:srgbClr val="0070C0"/>
                </a:solidFill>
              </a:rPr>
              <a:t>Is Thai stock market efficient??</a:t>
            </a:r>
            <a:endParaRPr lang="en-US" sz="2000" b="1" dirty="0">
              <a:solidFill>
                <a:srgbClr val="0070C0"/>
              </a:solidFill>
            </a:endParaRPr>
          </a:p>
        </p:txBody>
      </p:sp>
    </p:spTree>
    <p:extLst>
      <p:ext uri="{BB962C8B-B14F-4D97-AF65-F5344CB8AC3E}">
        <p14:creationId xmlns:p14="http://schemas.microsoft.com/office/powerpoint/2010/main" val="513859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23783" y="304800"/>
            <a:ext cx="7772400" cy="731838"/>
          </a:xfrm>
        </p:spPr>
        <p:txBody>
          <a:bodyPr>
            <a:normAutofit fontScale="90000"/>
          </a:bodyPr>
          <a:lstStyle/>
          <a:p>
            <a:pPr algn="ctr"/>
            <a:r>
              <a:rPr lang="en-US" b="1" dirty="0" smtClean="0">
                <a:solidFill>
                  <a:srgbClr val="0070C0"/>
                </a:solidFill>
              </a:rPr>
              <a:t>Research Data and Methodology</a:t>
            </a:r>
            <a:endParaRPr lang="en-US" b="1" dirty="0">
              <a:solidFill>
                <a:srgbClr val="0070C0"/>
              </a:solidFill>
            </a:endParaRPr>
          </a:p>
        </p:txBody>
      </p:sp>
      <p:sp>
        <p:nvSpPr>
          <p:cNvPr id="6" name="TextBox 5"/>
          <p:cNvSpPr txBox="1"/>
          <p:nvPr/>
        </p:nvSpPr>
        <p:spPr>
          <a:xfrm>
            <a:off x="533400" y="1695227"/>
            <a:ext cx="8534400"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Examine the SET Composite and SET 50 since the stock exchanges was established in </a:t>
            </a:r>
            <a:r>
              <a:rPr lang="en-US" b="1" dirty="0" smtClean="0"/>
              <a:t>May 1975 </a:t>
            </a:r>
            <a:r>
              <a:rPr lang="en-US" dirty="0" smtClean="0"/>
              <a:t>to </a:t>
            </a:r>
            <a:r>
              <a:rPr lang="en-US" b="1" dirty="0" smtClean="0"/>
              <a:t>December 31</a:t>
            </a:r>
            <a:r>
              <a:rPr lang="en-US" b="1" baseline="30000" dirty="0" smtClean="0"/>
              <a:t>st</a:t>
            </a:r>
            <a:r>
              <a:rPr lang="en-US" b="1" dirty="0" smtClean="0"/>
              <a:t>, 2013 </a:t>
            </a:r>
            <a:r>
              <a:rPr lang="en-US" dirty="0" smtClean="0"/>
              <a:t>inclusively.</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SET monthly returns are calculated from daily returns using the following equation:</a:t>
            </a:r>
          </a:p>
          <a:p>
            <a:endParaRPr lang="en-US" dirty="0" smtClean="0"/>
          </a:p>
        </p:txBody>
      </p:sp>
      <p:pic>
        <p:nvPicPr>
          <p:cNvPr id="7" name="Picture 2" descr="C:\Users\nhung\Desktop\formular.png"/>
          <p:cNvPicPr>
            <a:picLocks noChangeAspect="1" noChangeArrowheads="1"/>
          </p:cNvPicPr>
          <p:nvPr/>
        </p:nvPicPr>
        <p:blipFill>
          <a:blip r:embed="rId3" cstate="print"/>
          <a:srcRect/>
          <a:stretch>
            <a:fillRect/>
          </a:stretch>
        </p:blipFill>
        <p:spPr bwMode="auto">
          <a:xfrm>
            <a:off x="609600" y="4038600"/>
            <a:ext cx="7400262" cy="1056011"/>
          </a:xfrm>
          <a:prstGeom prst="rect">
            <a:avLst/>
          </a:prstGeom>
          <a:noFill/>
        </p:spPr>
      </p:pic>
    </p:spTree>
    <p:extLst>
      <p:ext uri="{BB962C8B-B14F-4D97-AF65-F5344CB8AC3E}">
        <p14:creationId xmlns:p14="http://schemas.microsoft.com/office/powerpoint/2010/main" val="3897952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3886200" cy="762000"/>
          </a:xfrm>
        </p:spPr>
        <p:txBody>
          <a:bodyPr>
            <a:normAutofit/>
          </a:bodyPr>
          <a:lstStyle/>
          <a:p>
            <a:pPr algn="ctr"/>
            <a:r>
              <a:rPr lang="en-US" b="1" dirty="0" smtClean="0">
                <a:solidFill>
                  <a:srgbClr val="0070C0"/>
                </a:solidFill>
              </a:rPr>
              <a:t>Methodology</a:t>
            </a:r>
            <a:endParaRPr lang="en-US" b="1" dirty="0">
              <a:solidFill>
                <a:srgbClr val="0070C0"/>
              </a:solidFill>
            </a:endParaRPr>
          </a:p>
        </p:txBody>
      </p:sp>
      <p:sp>
        <p:nvSpPr>
          <p:cNvPr id="4" name="TextBox 3"/>
          <p:cNvSpPr txBox="1"/>
          <p:nvPr/>
        </p:nvSpPr>
        <p:spPr>
          <a:xfrm>
            <a:off x="1291701" y="1228949"/>
            <a:ext cx="5181600" cy="943272"/>
          </a:xfrm>
          <a:prstGeom prst="rect">
            <a:avLst/>
          </a:prstGeom>
          <a:noFill/>
        </p:spPr>
        <p:txBody>
          <a:bodyPr wrap="square" rtlCol="0">
            <a:spAutoFit/>
          </a:bodyPr>
          <a:lstStyle/>
          <a:p>
            <a:r>
              <a:rPr lang="en-US" dirty="0" smtClean="0"/>
              <a:t>In this paper, we use </a:t>
            </a:r>
            <a:r>
              <a:rPr lang="en-US" dirty="0" err="1"/>
              <a:t>Brauer</a:t>
            </a:r>
            <a:r>
              <a:rPr lang="en-US" dirty="0"/>
              <a:t> and Chang’s (1990) model</a:t>
            </a:r>
            <a:r>
              <a:rPr lang="en-US" dirty="0" smtClean="0"/>
              <a:t>:</a:t>
            </a:r>
          </a:p>
          <a:p>
            <a:endParaRPr lang="en-US" dirty="0"/>
          </a:p>
          <a:p>
            <a:r>
              <a:rPr lang="en-US" baseline="-25000" dirty="0"/>
              <a:t>	</a:t>
            </a:r>
            <a:endParaRPr lang="en-US" dirty="0"/>
          </a:p>
        </p:txBody>
      </p:sp>
      <p:pic>
        <p:nvPicPr>
          <p:cNvPr id="6" name="Picture 5"/>
          <p:cNvPicPr>
            <a:picLocks noChangeAspect="1"/>
          </p:cNvPicPr>
          <p:nvPr/>
        </p:nvPicPr>
        <p:blipFill>
          <a:blip r:embed="rId2"/>
          <a:stretch>
            <a:fillRect/>
          </a:stretch>
        </p:blipFill>
        <p:spPr>
          <a:xfrm>
            <a:off x="1600200" y="1268160"/>
            <a:ext cx="3962400" cy="1724060"/>
          </a:xfrm>
          <a:prstGeom prst="rect">
            <a:avLst/>
          </a:prstGeom>
        </p:spPr>
      </p:pic>
      <mc:AlternateContent xmlns:mc="http://schemas.openxmlformats.org/markup-compatibility/2006" xmlns:a14="http://schemas.microsoft.com/office/drawing/2010/main">
        <mc:Choice Requires="a14">
          <p:sp>
            <p:nvSpPr>
              <p:cNvPr id="7" name="TextBox 6"/>
              <p:cNvSpPr txBox="1"/>
              <p:nvPr/>
            </p:nvSpPr>
            <p:spPr>
              <a:xfrm>
                <a:off x="1389355" y="2253815"/>
                <a:ext cx="7620000" cy="1384995"/>
              </a:xfrm>
              <a:prstGeom prst="rect">
                <a:avLst/>
              </a:prstGeom>
              <a:noFill/>
            </p:spPr>
            <p:txBody>
              <a:bodyPr wrap="square" rtlCol="0">
                <a:spAutoFit/>
              </a:bodyPr>
              <a:lstStyle/>
              <a:p>
                <a:r>
                  <a:rPr lang="en-US" b="1" u="sng" dirty="0" smtClean="0"/>
                  <a:t>Where: </a:t>
                </a:r>
                <a:endParaRPr lang="en-US" b="1" i="1" u="sng" dirty="0" smtClean="0">
                  <a:latin typeface="Cambria Math" panose="02040503050406030204" pitchFamily="18" charset="0"/>
                </a:endParaRPr>
              </a:p>
              <a:p>
                <a:pPr marL="285750" indent="-285750">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𝑅</m:t>
                    </m:r>
                  </m:oMath>
                </a14:m>
                <a:r>
                  <a:rPr lang="en-US" baseline="-25000" dirty="0" smtClean="0"/>
                  <a:t>jt</a:t>
                </a:r>
                <a:r>
                  <a:rPr lang="en-US" dirty="0" smtClean="0"/>
                  <a:t> is the return on j index in month t</a:t>
                </a:r>
                <a:r>
                  <a:rPr lang="en-US" baseline="30000" dirty="0" smtClean="0"/>
                  <a:t>th</a:t>
                </a:r>
              </a:p>
              <a:p>
                <a:pPr marL="285750" indent="-285750">
                  <a:buFont typeface="Arial" panose="020B0604020202020204" pitchFamily="34" charset="0"/>
                  <a:buChar char="•"/>
                </a:pPr>
                <a:r>
                  <a:rPr lang="en-US" dirty="0" smtClean="0"/>
                  <a:t>D</a:t>
                </a:r>
                <a:r>
                  <a:rPr lang="en-US" baseline="-25000" dirty="0" smtClean="0"/>
                  <a:t>it    </a:t>
                </a:r>
                <a:r>
                  <a:rPr lang="en-US" dirty="0" smtClean="0"/>
                  <a:t> is a dummy variable which takes value of 1 if the month is t</a:t>
                </a:r>
                <a:r>
                  <a:rPr lang="en-US" baseline="30000" dirty="0" smtClean="0"/>
                  <a:t>th</a:t>
                </a:r>
                <a:r>
                  <a:rPr lang="en-US" dirty="0" smtClean="0"/>
                  <a:t> and zero otherwise</a:t>
                </a:r>
              </a:p>
              <a:p>
                <a:pPr marL="285750" indent="-285750">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α</a:t>
                </a:r>
                <a:r>
                  <a:rPr lang="en-US" baseline="-25000"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 </a:t>
                </a:r>
                <a:r>
                  <a:rPr lang="en-US" dirty="0"/>
                  <a:t>represents the coefficient for the month t</a:t>
                </a:r>
                <a:r>
                  <a:rPr lang="en-US" baseline="30000" dirty="0"/>
                  <a:t>th</a:t>
                </a:r>
                <a:endParaRPr lang="en-US" dirty="0" smtClean="0"/>
              </a:p>
              <a:p>
                <a:endParaRPr lang="en-US" b="1" baseline="30000" dirty="0"/>
              </a:p>
            </p:txBody>
          </p:sp>
        </mc:Choice>
        <mc:Fallback xmlns="">
          <p:sp>
            <p:nvSpPr>
              <p:cNvPr id="7" name="TextBox 6"/>
              <p:cNvSpPr txBox="1">
                <a:spLocks noRot="1" noChangeAspect="1" noMove="1" noResize="1" noEditPoints="1" noAdjustHandles="1" noChangeArrowheads="1" noChangeShapeType="1" noTextEdit="1"/>
              </p:cNvSpPr>
              <p:nvPr/>
            </p:nvSpPr>
            <p:spPr>
              <a:xfrm>
                <a:off x="1389355" y="2253815"/>
                <a:ext cx="7620000" cy="1384995"/>
              </a:xfrm>
              <a:prstGeom prst="rect">
                <a:avLst/>
              </a:prstGeom>
              <a:blipFill rotWithShape="0">
                <a:blip r:embed="rId3"/>
                <a:stretch>
                  <a:fillRect l="-720" t="-2203"/>
                </a:stretch>
              </a:blipFill>
            </p:spPr>
            <p:txBody>
              <a:bodyPr/>
              <a:lstStyle/>
              <a:p>
                <a:r>
                  <a:rPr lang="en-US">
                    <a:noFill/>
                  </a:rPr>
                  <a:t> </a:t>
                </a:r>
              </a:p>
            </p:txBody>
          </p:sp>
        </mc:Fallback>
      </mc:AlternateContent>
      <p:pic>
        <p:nvPicPr>
          <p:cNvPr id="9" name="Picture 8"/>
          <p:cNvPicPr>
            <a:picLocks noChangeAspect="1"/>
          </p:cNvPicPr>
          <p:nvPr/>
        </p:nvPicPr>
        <p:blipFill>
          <a:blip r:embed="rId4"/>
          <a:stretch>
            <a:fillRect/>
          </a:stretch>
        </p:blipFill>
        <p:spPr>
          <a:xfrm>
            <a:off x="1752600" y="4515620"/>
            <a:ext cx="9844790" cy="894579"/>
          </a:xfrm>
          <a:prstGeom prst="rect">
            <a:avLst/>
          </a:prstGeom>
        </p:spPr>
      </p:pic>
      <p:sp>
        <p:nvSpPr>
          <p:cNvPr id="10" name="TextBox 9"/>
          <p:cNvSpPr txBox="1"/>
          <p:nvPr/>
        </p:nvSpPr>
        <p:spPr>
          <a:xfrm>
            <a:off x="1291701" y="5119771"/>
            <a:ext cx="6172200" cy="1477328"/>
          </a:xfrm>
          <a:prstGeom prst="rect">
            <a:avLst/>
          </a:prstGeom>
          <a:noFill/>
        </p:spPr>
        <p:txBody>
          <a:bodyPr wrap="square" rtlCol="0">
            <a:spAutoFit/>
          </a:bodyPr>
          <a:lstStyle/>
          <a:p>
            <a:r>
              <a:rPr lang="en-US" b="1" u="sng" dirty="0"/>
              <a:t>Where: </a:t>
            </a:r>
            <a:endParaRPr lang="en-US" b="1" i="1" u="sng" dirty="0">
              <a:latin typeface="Cambria Math" panose="02040503050406030204" pitchFamily="18" charset="0"/>
            </a:endParaRPr>
          </a:p>
          <a:p>
            <a:pPr marL="285750" indent="-285750">
              <a:buFont typeface="Arial" panose="020B0604020202020204" pitchFamily="34" charset="0"/>
              <a:buChar char="•"/>
            </a:pPr>
            <a:r>
              <a:rPr lang="en-US" dirty="0" err="1" smtClean="0"/>
              <a:t>R</a:t>
            </a:r>
            <a:r>
              <a:rPr lang="en-US" baseline="-25000" dirty="0" err="1" smtClean="0"/>
              <a:t>j</a:t>
            </a:r>
            <a:r>
              <a:rPr lang="en-US" dirty="0" err="1" smtClean="0"/>
              <a:t>­</a:t>
            </a:r>
            <a:r>
              <a:rPr lang="en-US" baseline="-25000" dirty="0" err="1" smtClean="0"/>
              <a:t>t</a:t>
            </a:r>
            <a:r>
              <a:rPr lang="en-US" dirty="0" smtClean="0"/>
              <a:t> </a:t>
            </a:r>
            <a:r>
              <a:rPr lang="en-US" dirty="0"/>
              <a:t>is the return on index j in the month </a:t>
            </a:r>
            <a:r>
              <a:rPr lang="en-US" dirty="0" smtClean="0"/>
              <a:t>t</a:t>
            </a:r>
            <a:r>
              <a:rPr lang="en-US" baseline="30000" dirty="0" smtClean="0"/>
              <a:t>th</a:t>
            </a:r>
            <a:endParaRPr lang="en-US" dirty="0"/>
          </a:p>
          <a:p>
            <a:pPr marL="285750" indent="-285750">
              <a:buFont typeface="Arial" panose="020B0604020202020204" pitchFamily="34" charset="0"/>
              <a:buChar char="•"/>
            </a:pPr>
            <a:r>
              <a:rPr lang="en-US" dirty="0" err="1" smtClean="0"/>
              <a:t>W</a:t>
            </a:r>
            <a:r>
              <a:rPr lang="en-US" baseline="-25000" dirty="0" err="1" smtClean="0"/>
              <a:t>t</a:t>
            </a:r>
            <a:r>
              <a:rPr lang="en-US" baseline="-25000" dirty="0" smtClean="0"/>
              <a:t>  </a:t>
            </a:r>
            <a:r>
              <a:rPr lang="en-US" dirty="0"/>
              <a:t>is </a:t>
            </a:r>
            <a:r>
              <a:rPr lang="en-US" dirty="0" smtClean="0"/>
              <a:t>dummies for Halloween </a:t>
            </a:r>
            <a:r>
              <a:rPr lang="en-US" dirty="0"/>
              <a:t>indicator, which takes value 1 if the month falls from November to April and zero </a:t>
            </a:r>
            <a:r>
              <a:rPr lang="en-US" dirty="0" smtClean="0"/>
              <a:t>otherwise</a:t>
            </a:r>
          </a:p>
          <a:p>
            <a:pPr marL="285750" indent="-285750">
              <a:buFont typeface="Arial" panose="020B0604020202020204" pitchFamily="34" charset="0"/>
              <a:buChar char="•"/>
            </a:pPr>
            <a:r>
              <a:rPr lang="el-GR" dirty="0" smtClean="0">
                <a:latin typeface="Times New Roman" panose="02020603050405020304" pitchFamily="18" charset="0"/>
                <a:cs typeface="Times New Roman" panose="02020603050405020304" pitchFamily="18" charset="0"/>
              </a:rPr>
              <a:t>β</a:t>
            </a:r>
            <a:r>
              <a:rPr lang="en-US" dirty="0" smtClean="0">
                <a:latin typeface="Times New Roman" panose="02020603050405020304" pitchFamily="18" charset="0"/>
                <a:cs typeface="Times New Roman" panose="02020603050405020304" pitchFamily="18" charset="0"/>
              </a:rPr>
              <a:t>: represents the coefficient for Halloween indicator</a:t>
            </a:r>
            <a:endParaRPr lang="en-US" dirty="0"/>
          </a:p>
        </p:txBody>
      </p:sp>
      <p:sp>
        <p:nvSpPr>
          <p:cNvPr id="12" name="TextBox 11"/>
          <p:cNvSpPr txBox="1"/>
          <p:nvPr/>
        </p:nvSpPr>
        <p:spPr>
          <a:xfrm>
            <a:off x="1389355" y="3732830"/>
            <a:ext cx="7162800" cy="646331"/>
          </a:xfrm>
          <a:prstGeom prst="rect">
            <a:avLst/>
          </a:prstGeom>
          <a:noFill/>
        </p:spPr>
        <p:txBody>
          <a:bodyPr wrap="square" rtlCol="0">
            <a:spAutoFit/>
          </a:bodyPr>
          <a:lstStyle/>
          <a:p>
            <a:r>
              <a:rPr lang="en-US" dirty="0"/>
              <a:t>The second model we use in our examination to test Halloween effect comes from </a:t>
            </a:r>
            <a:r>
              <a:rPr lang="en-US" dirty="0" err="1"/>
              <a:t>Lucey</a:t>
            </a:r>
            <a:r>
              <a:rPr lang="en-US" dirty="0"/>
              <a:t> and Zhao’s (2008) model:</a:t>
            </a:r>
          </a:p>
        </p:txBody>
      </p:sp>
    </p:spTree>
    <p:extLst>
      <p:ext uri="{BB962C8B-B14F-4D97-AF65-F5344CB8AC3E}">
        <p14:creationId xmlns:p14="http://schemas.microsoft.com/office/powerpoint/2010/main" val="37367371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9900</TotalTime>
  <Words>1230</Words>
  <Application>Microsoft Office PowerPoint</Application>
  <PresentationFormat>On-screen Show (4:3)</PresentationFormat>
  <Paragraphs>164</Paragraphs>
  <Slides>18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Arial</vt:lpstr>
      <vt:lpstr>Calibri</vt:lpstr>
      <vt:lpstr>Cambria Math</vt:lpstr>
      <vt:lpstr>Franklin Gothic Book</vt:lpstr>
      <vt:lpstr>Perpetua</vt:lpstr>
      <vt:lpstr>Times New Roman</vt:lpstr>
      <vt:lpstr>Wingdings</vt:lpstr>
      <vt:lpstr>Wingdings 2</vt:lpstr>
      <vt:lpstr>Equity</vt:lpstr>
      <vt:lpstr>Worksheet</vt:lpstr>
      <vt:lpstr>SEASONALITY IN THE THAI STOCK INDEX       </vt:lpstr>
      <vt:lpstr>INTRODUCTION/ABSTRACT </vt:lpstr>
      <vt:lpstr>LITERATURE REVIEW</vt:lpstr>
      <vt:lpstr>Thailand Insight and SET Index</vt:lpstr>
      <vt:lpstr>Thai Stock Market Performance </vt:lpstr>
      <vt:lpstr>SET Index Series</vt:lpstr>
      <vt:lpstr>Study of Seasonality in Stock Index</vt:lpstr>
      <vt:lpstr>Research Data and Methodology</vt:lpstr>
      <vt:lpstr>Methodology</vt:lpstr>
      <vt:lpstr>TABLE I Mean Monthly Returns for SET and SET 50 Index (%)</vt:lpstr>
      <vt:lpstr>TABLE II Mean and Standard Deviation for SET and SET50 Index </vt:lpstr>
      <vt:lpstr>TABLE III The Test of Seasonal Effects for SET Indices</vt:lpstr>
      <vt:lpstr>TABLE IV Summary Statistics for Halloween Effect Adjusted with December Effect for SET Composite Index (1975-2013) </vt:lpstr>
      <vt:lpstr>TABLE V:  Summary Statistics for Halloween Effect Adjusted with January Effect for SET 50Index (1995-2013)</vt:lpstr>
      <vt:lpstr>January effect and Tax loss selling hypothesis</vt:lpstr>
      <vt:lpstr>TABLE VI Regression Analysis for January Returns SET 50 Index </vt:lpstr>
      <vt:lpstr>Conclusions</vt:lpstr>
      <vt:lpstr>THANK YOU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SURVIVALS OF THE FITTEST IN THE U.S. DURING THE LOST DECADE       2000-2009</dc:title>
  <dc:creator>nhieu</dc:creator>
  <cp:lastModifiedBy>Bo, Nhieu</cp:lastModifiedBy>
  <cp:revision>161</cp:revision>
  <cp:lastPrinted>2014-06-05T18:01:25Z</cp:lastPrinted>
  <dcterms:created xsi:type="dcterms:W3CDTF">2013-12-08T18:24:48Z</dcterms:created>
  <dcterms:modified xsi:type="dcterms:W3CDTF">2014-10-27T22:47:06Z</dcterms:modified>
</cp:coreProperties>
</file>