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48"/>
  </p:notesMasterIdLst>
  <p:handoutMasterIdLst>
    <p:handoutMasterId r:id="rId49"/>
  </p:handoutMasterIdLst>
  <p:sldIdLst>
    <p:sldId id="330" r:id="rId2"/>
    <p:sldId id="326" r:id="rId3"/>
    <p:sldId id="256" r:id="rId4"/>
    <p:sldId id="328" r:id="rId5"/>
    <p:sldId id="257" r:id="rId6"/>
    <p:sldId id="258" r:id="rId7"/>
    <p:sldId id="321" r:id="rId8"/>
    <p:sldId id="260" r:id="rId9"/>
    <p:sldId id="262" r:id="rId10"/>
    <p:sldId id="322" r:id="rId11"/>
    <p:sldId id="327" r:id="rId12"/>
    <p:sldId id="294" r:id="rId13"/>
    <p:sldId id="264" r:id="rId14"/>
    <p:sldId id="265" r:id="rId15"/>
    <p:sldId id="266" r:id="rId16"/>
    <p:sldId id="267" r:id="rId17"/>
    <p:sldId id="270" r:id="rId18"/>
    <p:sldId id="271" r:id="rId19"/>
    <p:sldId id="323" r:id="rId20"/>
    <p:sldId id="324" r:id="rId21"/>
    <p:sldId id="274" r:id="rId22"/>
    <p:sldId id="275" r:id="rId23"/>
    <p:sldId id="276" r:id="rId24"/>
    <p:sldId id="277" r:id="rId25"/>
    <p:sldId id="278" r:id="rId26"/>
    <p:sldId id="279" r:id="rId27"/>
    <p:sldId id="284" r:id="rId28"/>
    <p:sldId id="285" r:id="rId29"/>
    <p:sldId id="287" r:id="rId30"/>
    <p:sldId id="288" r:id="rId31"/>
    <p:sldId id="291" r:id="rId32"/>
    <p:sldId id="289" r:id="rId33"/>
    <p:sldId id="290" r:id="rId34"/>
    <p:sldId id="312" r:id="rId35"/>
    <p:sldId id="313" r:id="rId36"/>
    <p:sldId id="314" r:id="rId37"/>
    <p:sldId id="315" r:id="rId38"/>
    <p:sldId id="316" r:id="rId39"/>
    <p:sldId id="317" r:id="rId40"/>
    <p:sldId id="325" r:id="rId41"/>
    <p:sldId id="319" r:id="rId42"/>
    <p:sldId id="298" r:id="rId43"/>
    <p:sldId id="329" r:id="rId44"/>
    <p:sldId id="302" r:id="rId45"/>
    <p:sldId id="320" r:id="rId46"/>
    <p:sldId id="311" r:id="rId47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DE3BA"/>
    <a:srgbClr val="AD6900"/>
    <a:srgbClr val="FDC0E5"/>
    <a:srgbClr val="B760F9"/>
    <a:srgbClr val="00279F"/>
    <a:srgbClr val="DBFFB8"/>
    <a:srgbClr val="FED9EF"/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94624" autoAdjust="0"/>
  </p:normalViewPr>
  <p:slideViewPr>
    <p:cSldViewPr>
      <p:cViewPr varScale="1">
        <p:scale>
          <a:sx n="70" d="100"/>
          <a:sy n="70" d="100"/>
        </p:scale>
        <p:origin x="-948" y="-108"/>
      </p:cViewPr>
      <p:guideLst>
        <p:guide orient="horz" pos="3888"/>
        <p:guide pos="53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818978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915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="" xmlns:p14="http://schemas.microsoft.com/office/powerpoint/2010/main" val="2954071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6725"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35038"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01763"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70075"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7712" cy="3417887"/>
          </a:xfrm>
          <a:ln cap="flat"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4114800"/>
          </a:xfrm>
          <a:noFill/>
          <a:ln w="9525"/>
        </p:spPr>
        <p:txBody>
          <a:bodyPr lIns="91905" tIns="46732" rIns="91905" bIns="46732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955675"/>
            <a:r>
              <a:rPr lang="en-US" sz="1000" i="1" dirty="0">
                <a:latin typeface="Times New Roman" pitchFamily="18" charset="0"/>
              </a:rPr>
              <a:t>6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04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042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955675"/>
            <a:r>
              <a:rPr lang="en-US" sz="1000" i="1" dirty="0">
                <a:latin typeface="Times New Roman" pitchFamily="18" charset="0"/>
              </a:rPr>
              <a:t>7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44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144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955675"/>
            <a:r>
              <a:rPr lang="en-US" sz="1000" i="1" dirty="0">
                <a:latin typeface="Times New Roman" pitchFamily="18" charset="0"/>
              </a:rPr>
              <a:t>8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24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247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955675"/>
            <a:r>
              <a:rPr lang="en-US" sz="1000" i="1" dirty="0">
                <a:latin typeface="Times New Roman" pitchFamily="18" charset="0"/>
              </a:rPr>
              <a:t>9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349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349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955675"/>
            <a:r>
              <a:rPr lang="en-US" sz="1000" i="1" dirty="0">
                <a:latin typeface="Times New Roman" pitchFamily="18" charset="0"/>
              </a:rPr>
              <a:t>11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451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451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955675"/>
            <a:r>
              <a:rPr lang="en-US" sz="1000" i="1" dirty="0">
                <a:latin typeface="Times New Roman" pitchFamily="18" charset="0"/>
              </a:rPr>
              <a:t>12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55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554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955675"/>
            <a:r>
              <a:rPr lang="en-US" sz="1000" i="1" dirty="0">
                <a:latin typeface="Times New Roman" pitchFamily="18" charset="0"/>
              </a:rPr>
              <a:t>1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0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0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955675"/>
            <a:r>
              <a:rPr lang="en-US" sz="1000" i="1" dirty="0">
                <a:latin typeface="Times New Roman" pitchFamily="18" charset="0"/>
              </a:rPr>
              <a:t>15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86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861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955675"/>
            <a:r>
              <a:rPr lang="en-US" sz="1000" i="1" dirty="0">
                <a:latin typeface="Times New Roman" pitchFamily="18" charset="0"/>
              </a:rPr>
              <a:t>16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96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963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955675"/>
            <a:r>
              <a:rPr lang="en-US" sz="1000" i="1" dirty="0">
                <a:latin typeface="Times New Roman" pitchFamily="18" charset="0"/>
              </a:rPr>
              <a:t>17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06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066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955675"/>
            <a:r>
              <a:rPr lang="en-US" sz="1000" i="1" dirty="0">
                <a:latin typeface="Times New Roman" pitchFamily="18" charset="0"/>
              </a:rPr>
              <a:t>18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16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168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955675"/>
            <a:r>
              <a:rPr lang="en-US" sz="1000" i="1" dirty="0">
                <a:latin typeface="Times New Roman" pitchFamily="18" charset="0"/>
              </a:rPr>
              <a:t>19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271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271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955675"/>
            <a:r>
              <a:rPr lang="en-US" sz="1000" i="1" dirty="0">
                <a:latin typeface="Times New Roman" pitchFamily="18" charset="0"/>
              </a:rPr>
              <a:t>20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37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373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955675"/>
            <a:r>
              <a:rPr lang="en-US" sz="1000" i="1" dirty="0">
                <a:latin typeface="Times New Roman" pitchFamily="18" charset="0"/>
              </a:rPr>
              <a:t>22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47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475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955675"/>
            <a:r>
              <a:rPr lang="en-US" sz="1000" i="1" dirty="0">
                <a:latin typeface="Times New Roman" pitchFamily="18" charset="0"/>
              </a:rPr>
              <a:t>23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578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578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955675"/>
            <a:r>
              <a:rPr lang="en-US" sz="1000" i="1" dirty="0">
                <a:latin typeface="Times New Roman" pitchFamily="18" charset="0"/>
              </a:rPr>
              <a:t>24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680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680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955675"/>
            <a:r>
              <a:rPr lang="en-US" sz="1000" i="1" dirty="0">
                <a:latin typeface="Times New Roman" pitchFamily="18" charset="0"/>
              </a:rPr>
              <a:t>25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78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783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955675"/>
            <a:r>
              <a:rPr lang="en-US" sz="1000" i="1" dirty="0">
                <a:latin typeface="Times New Roman" pitchFamily="18" charset="0"/>
              </a:rPr>
              <a:t>26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98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987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955675"/>
            <a:r>
              <a:rPr lang="en-US" sz="1000" i="1" dirty="0">
                <a:latin typeface="Times New Roman" pitchFamily="18" charset="0"/>
              </a:rPr>
              <a:t>27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09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090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955675"/>
            <a:r>
              <a:rPr lang="en-US" sz="1000" i="1" dirty="0">
                <a:latin typeface="Times New Roman" pitchFamily="18" charset="0"/>
              </a:rPr>
              <a:t>2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22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955675"/>
            <a:r>
              <a:rPr lang="en-US" sz="1000" i="1" dirty="0">
                <a:latin typeface="Times New Roman" pitchFamily="18" charset="0"/>
              </a:rPr>
              <a:t>2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325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325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955675"/>
            <a:r>
              <a:rPr lang="en-US" sz="1000" i="1" dirty="0">
                <a:latin typeface="Times New Roman" pitchFamily="18" charset="0"/>
              </a:rPr>
              <a:t>4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3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530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955675"/>
            <a:r>
              <a:rPr lang="en-US" sz="1000" i="1" dirty="0">
                <a:latin typeface="Times New Roman" pitchFamily="18" charset="0"/>
              </a:rPr>
              <a:t>5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3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632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181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81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A0FA90C-6BF1-494B-9A07-4270847A2D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0" y="6411912"/>
            <a:ext cx="9144000" cy="3698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900" dirty="0" smtClean="0">
                <a:cs typeface="+mn-cs"/>
              </a:rPr>
              <a:t>© 2014 Cengage Learning. All Rights Reserved. May not be copied, scanned, or duplicated, in whole or in part, except for use as </a:t>
            </a:r>
          </a:p>
          <a:p>
            <a:pPr algn="ctr" eaLnBrk="1" hangingPunct="1">
              <a:defRPr/>
            </a:pPr>
            <a:r>
              <a:rPr lang="en-US" sz="900" dirty="0" smtClean="0">
                <a:cs typeface="+mn-cs"/>
              </a:rPr>
              <a:t>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8992F-D969-4205-AE17-BB0DB6B574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CD2C0-C4F5-4398-B608-9E7D13F5E5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06162-395F-42CF-97FE-E1CE19CAAF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3D520-F180-411F-B047-7F4DE475B2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F2C60-72B6-401A-A852-2D018616DC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BA697-2DB7-4CC9-A41A-8F5DB87FC5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2A046-FC90-4AF7-A4EF-96FD48BD12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739BA-B184-4844-A03B-0B97DA7604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98CC1-07F5-4ED9-AE14-4829116EB9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CC744-2B92-45CE-8CC9-284764B363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32A66-6096-44AC-84F5-382605EF48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 dirty="0">
              <a:latin typeface="Tahoma" pitchFamily="34" charset="0"/>
            </a:endParaRPr>
          </a:p>
        </p:txBody>
      </p:sp>
      <p:sp>
        <p:nvSpPr>
          <p:cNvPr id="2170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 dirty="0">
              <a:latin typeface="Tahoma" pitchFamily="34" charset="0"/>
            </a:endParaRPr>
          </a:p>
        </p:txBody>
      </p:sp>
      <p:sp>
        <p:nvSpPr>
          <p:cNvPr id="2170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 dirty="0">
              <a:latin typeface="Tahoma" pitchFamily="34" charset="0"/>
            </a:endParaRPr>
          </a:p>
        </p:txBody>
      </p:sp>
      <p:sp>
        <p:nvSpPr>
          <p:cNvPr id="2170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 dirty="0">
              <a:latin typeface="Tahoma" pitchFamily="34" charset="0"/>
            </a:endParaRPr>
          </a:p>
        </p:txBody>
      </p:sp>
      <p:sp>
        <p:nvSpPr>
          <p:cNvPr id="2170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 dirty="0">
              <a:latin typeface="Tahoma" pitchFamily="34" charset="0"/>
            </a:endParaRPr>
          </a:p>
        </p:txBody>
      </p:sp>
      <p:sp>
        <p:nvSpPr>
          <p:cNvPr id="2170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 dirty="0">
              <a:latin typeface="Tahoma" pitchFamily="34" charset="0"/>
            </a:endParaRPr>
          </a:p>
        </p:txBody>
      </p:sp>
      <p:sp>
        <p:nvSpPr>
          <p:cNvPr id="2170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 dirty="0">
              <a:latin typeface="Tahoma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71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7C6AAC46-82D8-4676-9B0F-32833841BF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0" y="6411912"/>
            <a:ext cx="9144000" cy="3698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900" dirty="0" smtClean="0">
                <a:cs typeface="+mn-cs"/>
              </a:rPr>
              <a:t>© 2014 Cengage Learning. All Rights Reserved. May not be copied, scanned, or duplicated, in whole or in part, except for use as </a:t>
            </a:r>
          </a:p>
          <a:p>
            <a:pPr algn="ctr" eaLnBrk="1" hangingPunct="1">
              <a:defRPr/>
            </a:pPr>
            <a:r>
              <a:rPr lang="en-US" sz="900" dirty="0" smtClean="0">
                <a:cs typeface="+mn-cs"/>
              </a:rPr>
              <a:t>permitted in a license distributed with a certain product or service or otherwise on a password-protected website for classroom use.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9" r:id="rId2"/>
    <p:sldLayoutId id="2147483688" r:id="rId3"/>
    <p:sldLayoutId id="2147483687" r:id="rId4"/>
    <p:sldLayoutId id="2147483686" r:id="rId5"/>
    <p:sldLayoutId id="2147483685" r:id="rId6"/>
    <p:sldLayoutId id="2147483684" r:id="rId7"/>
    <p:sldLayoutId id="2147483683" r:id="rId8"/>
    <p:sldLayoutId id="2147483682" r:id="rId9"/>
    <p:sldLayoutId id="2147483681" r:id="rId10"/>
    <p:sldLayoutId id="2147483680" r:id="rId11"/>
    <p:sldLayoutId id="214748367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 algn="r"/>
            <a:fld id="{F5A1012E-BD0A-4CC2-BE01-61D40EDAAF1D}" type="slidenum">
              <a:rPr lang="en-US"/>
              <a:pPr algn="r"/>
              <a:t>1</a:t>
            </a:fld>
            <a:endParaRPr lang="en-US" dirty="0"/>
          </a:p>
        </p:txBody>
      </p:sp>
      <p:sp>
        <p:nvSpPr>
          <p:cNvPr id="166918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Brigham &amp; Ehrhardt</a:t>
            </a:r>
            <a:endParaRPr lang="en-US" dirty="0"/>
          </a:p>
        </p:txBody>
      </p:sp>
      <p:sp>
        <p:nvSpPr>
          <p:cNvPr id="166919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Financial Management:</a:t>
            </a:r>
          </a:p>
          <a:p>
            <a:r>
              <a:rPr lang="en-US" sz="4000" b="1" dirty="0" smtClean="0">
                <a:solidFill>
                  <a:schemeClr val="tx2"/>
                </a:solidFill>
              </a:rPr>
              <a:t>Theory and Practice 14e</a:t>
            </a:r>
            <a:endParaRPr lang="en-US" sz="4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A8310A-55DB-4057-A80D-1107A3E3E399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Cash Conversion Cycle</a:t>
            </a:r>
          </a:p>
        </p:txBody>
      </p:sp>
      <p:grpSp>
        <p:nvGrpSpPr>
          <p:cNvPr id="10244" name="Group 13"/>
          <p:cNvGrpSpPr>
            <a:grpSpLocks/>
          </p:cNvGrpSpPr>
          <p:nvPr/>
        </p:nvGrpSpPr>
        <p:grpSpPr bwMode="auto">
          <a:xfrm>
            <a:off x="914400" y="2286000"/>
            <a:ext cx="7620000" cy="2800350"/>
            <a:chOff x="576" y="1440"/>
            <a:chExt cx="4800" cy="1764"/>
          </a:xfrm>
        </p:grpSpPr>
        <p:sp>
          <p:nvSpPr>
            <p:cNvPr id="10245" name="Text Box 6"/>
            <p:cNvSpPr txBox="1">
              <a:spLocks noChangeArrowheads="1"/>
            </p:cNvSpPr>
            <p:nvPr/>
          </p:nvSpPr>
          <p:spPr bwMode="auto">
            <a:xfrm>
              <a:off x="576" y="1440"/>
              <a:ext cx="4800" cy="8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latin typeface="Tahoma" pitchFamily="34" charset="0"/>
                </a:rPr>
                <a:t>The cash conversion cycle</a:t>
              </a:r>
              <a:r>
                <a:rPr lang="en-US" sz="2800" dirty="0">
                  <a:solidFill>
                    <a:schemeClr val="bg2"/>
                  </a:solidFill>
                  <a:latin typeface="Tahoma" pitchFamily="34" charset="0"/>
                </a:rPr>
                <a:t> </a:t>
              </a:r>
              <a:r>
                <a:rPr lang="en-US" sz="2800" dirty="0">
                  <a:latin typeface="Tahoma" pitchFamily="34" charset="0"/>
                </a:rPr>
                <a:t>focuses on the time between payments made for materials and labor and payments received from sales:</a:t>
              </a:r>
            </a:p>
          </p:txBody>
        </p:sp>
        <p:sp>
          <p:nvSpPr>
            <p:cNvPr id="10246" name="Text Box 7"/>
            <p:cNvSpPr txBox="1">
              <a:spLocks noChangeArrowheads="1"/>
            </p:cNvSpPr>
            <p:nvPr/>
          </p:nvSpPr>
          <p:spPr bwMode="auto">
            <a:xfrm>
              <a:off x="576" y="2448"/>
              <a:ext cx="1488" cy="7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dirty="0">
                  <a:latin typeface="Tahoma" pitchFamily="34" charset="0"/>
                </a:rPr>
                <a:t>    Cash </a:t>
              </a:r>
            </a:p>
            <a:p>
              <a:r>
                <a:rPr lang="en-US" sz="2400" dirty="0">
                  <a:latin typeface="Tahoma" pitchFamily="34" charset="0"/>
                </a:rPr>
                <a:t>Conversion =</a:t>
              </a:r>
            </a:p>
            <a:p>
              <a:r>
                <a:rPr lang="en-US" sz="2400" dirty="0">
                  <a:latin typeface="Tahoma" pitchFamily="34" charset="0"/>
                </a:rPr>
                <a:t>   Cycle</a:t>
              </a:r>
            </a:p>
          </p:txBody>
        </p:sp>
        <p:sp>
          <p:nvSpPr>
            <p:cNvPr id="10247" name="Text Box 9"/>
            <p:cNvSpPr txBox="1">
              <a:spLocks noChangeArrowheads="1"/>
            </p:cNvSpPr>
            <p:nvPr/>
          </p:nvSpPr>
          <p:spPr bwMode="auto">
            <a:xfrm>
              <a:off x="1824" y="2448"/>
              <a:ext cx="1584" cy="7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dirty="0">
                  <a:latin typeface="Tahoma" pitchFamily="34" charset="0"/>
                </a:rPr>
                <a:t> Inventory</a:t>
              </a:r>
            </a:p>
            <a:p>
              <a:r>
                <a:rPr lang="en-US" sz="2400" dirty="0">
                  <a:latin typeface="Tahoma" pitchFamily="34" charset="0"/>
                </a:rPr>
                <a:t>Conversion + </a:t>
              </a:r>
            </a:p>
            <a:p>
              <a:r>
                <a:rPr lang="en-US" sz="2400" dirty="0">
                  <a:latin typeface="Tahoma" pitchFamily="34" charset="0"/>
                </a:rPr>
                <a:t>   Period </a:t>
              </a:r>
            </a:p>
          </p:txBody>
        </p:sp>
        <p:sp>
          <p:nvSpPr>
            <p:cNvPr id="10248" name="Text Box 10"/>
            <p:cNvSpPr txBox="1">
              <a:spLocks noChangeArrowheads="1"/>
            </p:cNvSpPr>
            <p:nvPr/>
          </p:nvSpPr>
          <p:spPr bwMode="auto">
            <a:xfrm>
              <a:off x="3024" y="2448"/>
              <a:ext cx="1584" cy="7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dirty="0">
                  <a:latin typeface="Tahoma" pitchFamily="34" charset="0"/>
                </a:rPr>
                <a:t>  Average</a:t>
              </a:r>
            </a:p>
            <a:p>
              <a:r>
                <a:rPr lang="en-US" sz="2400" dirty="0">
                  <a:latin typeface="Tahoma" pitchFamily="34" charset="0"/>
                </a:rPr>
                <a:t> Collection   −</a:t>
              </a:r>
            </a:p>
            <a:p>
              <a:r>
                <a:rPr lang="en-US" sz="2400" dirty="0">
                  <a:latin typeface="Tahoma" pitchFamily="34" charset="0"/>
                </a:rPr>
                <a:t>   Period</a:t>
              </a:r>
            </a:p>
          </p:txBody>
        </p:sp>
        <p:sp>
          <p:nvSpPr>
            <p:cNvPr id="10249" name="Text Box 11"/>
            <p:cNvSpPr txBox="1">
              <a:spLocks noChangeArrowheads="1"/>
            </p:cNvSpPr>
            <p:nvPr/>
          </p:nvSpPr>
          <p:spPr bwMode="auto">
            <a:xfrm>
              <a:off x="4368" y="2448"/>
              <a:ext cx="960" cy="7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dirty="0">
                  <a:latin typeface="Tahoma" pitchFamily="34" charset="0"/>
                </a:rPr>
                <a:t>Payables</a:t>
              </a:r>
            </a:p>
            <a:p>
              <a:r>
                <a:rPr lang="en-US" sz="2400" dirty="0">
                  <a:latin typeface="Tahoma" pitchFamily="34" charset="0"/>
                </a:rPr>
                <a:t> Deferral</a:t>
              </a:r>
            </a:p>
            <a:p>
              <a:r>
                <a:rPr lang="en-US" sz="2400" dirty="0">
                  <a:latin typeface="Tahoma" pitchFamily="34" charset="0"/>
                </a:rPr>
                <a:t>  Period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Cash Conversion Cycle (Cont.)</a:t>
            </a:r>
          </a:p>
        </p:txBody>
      </p:sp>
      <p:sp>
        <p:nvSpPr>
          <p:cNvPr id="11267" name="Content Placeholder 4"/>
          <p:cNvSpPr>
            <a:spLocks noGrp="1"/>
          </p:cNvSpPr>
          <p:nvPr>
            <p:ph idx="1"/>
          </p:nvPr>
        </p:nvSpPr>
        <p:spPr>
          <a:xfrm>
            <a:off x="990600" y="2017713"/>
            <a:ext cx="7964488" cy="4114800"/>
          </a:xfrm>
        </p:spPr>
        <p:txBody>
          <a:bodyPr/>
          <a:lstStyle/>
          <a:p>
            <a:pPr eaLnBrk="1" hangingPunct="1"/>
            <a:r>
              <a:rPr lang="en-US" sz="3100" dirty="0" smtClean="0"/>
              <a:t>Data:</a:t>
            </a:r>
          </a:p>
          <a:p>
            <a:pPr lvl="1" eaLnBrk="1" hangingPunct="1"/>
            <a:r>
              <a:rPr lang="en-US" dirty="0" smtClean="0"/>
              <a:t>Annual sales = $660,000</a:t>
            </a:r>
          </a:p>
          <a:p>
            <a:pPr lvl="1" eaLnBrk="1" hangingPunct="1"/>
            <a:r>
              <a:rPr lang="en-US" dirty="0" smtClean="0"/>
              <a:t>COGS/Sales = 90%</a:t>
            </a:r>
          </a:p>
          <a:p>
            <a:pPr lvl="1" eaLnBrk="1" hangingPunct="1"/>
            <a:r>
              <a:rPr lang="en-US" sz="2700" dirty="0" smtClean="0"/>
              <a:t>Inventory turnover = COGS/Inventory = 10.8 </a:t>
            </a:r>
          </a:p>
          <a:p>
            <a:pPr eaLnBrk="1" hangingPunct="1"/>
            <a:r>
              <a:rPr lang="en-US" sz="3100" dirty="0" smtClean="0"/>
              <a:t>COGS = (0.9)($660,000) = $594,000.</a:t>
            </a:r>
          </a:p>
          <a:p>
            <a:pPr eaLnBrk="1" hangingPunct="1"/>
            <a:r>
              <a:rPr lang="en-US" sz="3100" dirty="0" smtClean="0"/>
              <a:t>Inventory </a:t>
            </a:r>
            <a:r>
              <a:rPr lang="en-US" sz="3100" dirty="0"/>
              <a:t>= </a:t>
            </a:r>
            <a:r>
              <a:rPr lang="en-US" sz="3100" dirty="0" smtClean="0"/>
              <a:t>$594,000/10.8 </a:t>
            </a:r>
            <a:r>
              <a:rPr lang="en-US" sz="3100" dirty="0"/>
              <a:t>= $55,000.</a:t>
            </a:r>
          </a:p>
          <a:p>
            <a:pPr eaLnBrk="1" hangingPunct="1"/>
            <a:r>
              <a:rPr lang="en-US" sz="3100" dirty="0" smtClean="0"/>
              <a:t>Inv. Conv. = $55,000/($594,000/365)</a:t>
            </a:r>
          </a:p>
          <a:p>
            <a:pPr eaLnBrk="1" hangingPunct="1"/>
            <a:r>
              <a:rPr lang="en-US" sz="3100" dirty="0" smtClean="0"/>
              <a:t>           	    = 33.8 days.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E8055-3939-41B4-9850-1F5C62223A19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AE2F64-C3EC-48E5-8DDA-42B6999A807E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2291" name="Rectangle 104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Cash Conversion Cycle (Cont.)</a:t>
            </a:r>
          </a:p>
        </p:txBody>
      </p:sp>
      <p:grpSp>
        <p:nvGrpSpPr>
          <p:cNvPr id="12292" name="Group 1046"/>
          <p:cNvGrpSpPr>
            <a:grpSpLocks/>
          </p:cNvGrpSpPr>
          <p:nvPr/>
        </p:nvGrpSpPr>
        <p:grpSpPr bwMode="auto">
          <a:xfrm>
            <a:off x="914400" y="2514600"/>
            <a:ext cx="8229600" cy="2952750"/>
            <a:chOff x="576" y="1584"/>
            <a:chExt cx="5184" cy="1860"/>
          </a:xfrm>
        </p:grpSpPr>
        <p:sp>
          <p:nvSpPr>
            <p:cNvPr id="12293" name="Text Box 1029"/>
            <p:cNvSpPr txBox="1">
              <a:spLocks noChangeArrowheads="1"/>
            </p:cNvSpPr>
            <p:nvPr/>
          </p:nvSpPr>
          <p:spPr bwMode="auto">
            <a:xfrm>
              <a:off x="576" y="1771"/>
              <a:ext cx="4049" cy="16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spcAft>
                  <a:spcPct val="100000"/>
                </a:spcAft>
              </a:pPr>
              <a:r>
                <a:rPr lang="en-US" sz="2800" dirty="0">
                  <a:latin typeface="Tahoma" pitchFamily="34" charset="0"/>
                </a:rPr>
                <a:t>CCC =                       +                    –</a:t>
              </a:r>
            </a:p>
            <a:p>
              <a:pPr>
                <a:lnSpc>
                  <a:spcPct val="250000"/>
                </a:lnSpc>
              </a:pPr>
              <a:r>
                <a:rPr lang="en-US" sz="2800" dirty="0">
                  <a:latin typeface="Tahoma" pitchFamily="34" charset="0"/>
                </a:rPr>
                <a:t>CCC = </a:t>
              </a:r>
              <a:r>
                <a:rPr lang="en-US" sz="2800" dirty="0" smtClean="0">
                  <a:latin typeface="Tahoma" pitchFamily="34" charset="0"/>
                </a:rPr>
                <a:t>33.8 </a:t>
              </a:r>
              <a:r>
                <a:rPr lang="en-US" sz="2800" dirty="0">
                  <a:latin typeface="Tahoma" pitchFamily="34" charset="0"/>
                </a:rPr>
                <a:t>+ 45.6 – 30</a:t>
              </a:r>
            </a:p>
            <a:p>
              <a:pPr>
                <a:lnSpc>
                  <a:spcPct val="150000"/>
                </a:lnSpc>
              </a:pPr>
              <a:r>
                <a:rPr lang="en-US" sz="2800" dirty="0">
                  <a:latin typeface="Tahoma" pitchFamily="34" charset="0"/>
                </a:rPr>
                <a:t>CCC = </a:t>
              </a:r>
              <a:r>
                <a:rPr lang="en-US" sz="2800" dirty="0" smtClean="0">
                  <a:latin typeface="Tahoma" pitchFamily="34" charset="0"/>
                </a:rPr>
                <a:t>49.4 </a:t>
              </a:r>
              <a:r>
                <a:rPr lang="en-US" sz="2800" dirty="0">
                  <a:latin typeface="Tahoma" pitchFamily="34" charset="0"/>
                </a:rPr>
                <a:t>days.</a:t>
              </a:r>
            </a:p>
          </p:txBody>
        </p:sp>
        <p:sp>
          <p:nvSpPr>
            <p:cNvPr id="12294" name="Text Box 1033"/>
            <p:cNvSpPr txBox="1">
              <a:spLocks noChangeArrowheads="1"/>
            </p:cNvSpPr>
            <p:nvPr/>
          </p:nvSpPr>
          <p:spPr bwMode="auto">
            <a:xfrm>
              <a:off x="1248" y="1710"/>
              <a:ext cx="1776" cy="104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  <a:spcAft>
                  <a:spcPct val="5000"/>
                </a:spcAft>
              </a:pPr>
              <a:r>
                <a:rPr lang="en-US" sz="2800" dirty="0">
                  <a:latin typeface="Tahoma" pitchFamily="34" charset="0"/>
                </a:rPr>
                <a:t>Inventory conversion period</a:t>
              </a:r>
            </a:p>
            <a:p>
              <a:pPr algn="ctr">
                <a:lnSpc>
                  <a:spcPct val="90000"/>
                </a:lnSpc>
                <a:spcAft>
                  <a:spcPct val="5000"/>
                </a:spcAft>
              </a:pPr>
              <a:endParaRPr lang="en-US" sz="2800" dirty="0">
                <a:latin typeface="Tahoma" pitchFamily="34" charset="0"/>
              </a:endParaRPr>
            </a:p>
          </p:txBody>
        </p:sp>
        <p:sp>
          <p:nvSpPr>
            <p:cNvPr id="12295" name="Text Box 1034"/>
            <p:cNvSpPr txBox="1">
              <a:spLocks noChangeArrowheads="1"/>
            </p:cNvSpPr>
            <p:nvPr/>
          </p:nvSpPr>
          <p:spPr bwMode="auto">
            <a:xfrm>
              <a:off x="4368" y="1584"/>
              <a:ext cx="1392" cy="78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800" dirty="0">
                  <a:latin typeface="Tahoma" pitchFamily="34" charset="0"/>
                </a:rPr>
                <a:t>   Payables</a:t>
              </a:r>
            </a:p>
            <a:p>
              <a:pPr algn="ctr">
                <a:lnSpc>
                  <a:spcPct val="90000"/>
                </a:lnSpc>
              </a:pPr>
              <a:r>
                <a:rPr lang="en-US" sz="2800" dirty="0">
                  <a:latin typeface="Tahoma" pitchFamily="34" charset="0"/>
                </a:rPr>
                <a:t>  deferral</a:t>
              </a:r>
            </a:p>
            <a:p>
              <a:pPr algn="ctr">
                <a:lnSpc>
                  <a:spcPct val="90000"/>
                </a:lnSpc>
              </a:pPr>
              <a:r>
                <a:rPr lang="en-US" sz="2800" dirty="0">
                  <a:latin typeface="Tahoma" pitchFamily="34" charset="0"/>
                </a:rPr>
                <a:t>  period</a:t>
              </a:r>
            </a:p>
          </p:txBody>
        </p:sp>
        <p:sp>
          <p:nvSpPr>
            <p:cNvPr id="12296" name="Text Box 1035"/>
            <p:cNvSpPr txBox="1">
              <a:spLocks noChangeArrowheads="1"/>
            </p:cNvSpPr>
            <p:nvPr/>
          </p:nvSpPr>
          <p:spPr bwMode="auto">
            <a:xfrm>
              <a:off x="2832" y="1710"/>
              <a:ext cx="1824" cy="5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800" dirty="0">
                  <a:latin typeface="Tahoma" pitchFamily="34" charset="0"/>
                </a:rPr>
                <a:t>Days sales</a:t>
              </a:r>
            </a:p>
            <a:p>
              <a:pPr algn="ctr">
                <a:lnSpc>
                  <a:spcPct val="90000"/>
                </a:lnSpc>
              </a:pPr>
              <a:r>
                <a:rPr lang="en-US" sz="2800" dirty="0">
                  <a:latin typeface="Tahoma" pitchFamily="34" charset="0"/>
                </a:rPr>
                <a:t>outstanding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8FC38-CA2F-4FBE-B1D1-3640F73FBCE1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3315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Cash Management: Cash doesn’t earn interest, so why hold it?</a:t>
            </a:r>
          </a:p>
        </p:txBody>
      </p:sp>
      <p:sp>
        <p:nvSpPr>
          <p:cNvPr id="13316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Transactions (Routine): Must have some cash to pay current bills.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Essential that the firm have sufficient cash to take trade discounts.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Transactions (Precaution): “Safety stock.”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Not as much needed if company has credit line or other holdings of short-term securities.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Compensating balances: For loans and/or services provided.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7E38B-7A3A-4E47-83F8-1EDBE0FF5695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433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What’s the goal of cash management?</a:t>
            </a: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7924800" cy="4267200"/>
          </a:xfrm>
        </p:spPr>
        <p:txBody>
          <a:bodyPr/>
          <a:lstStyle/>
          <a:p>
            <a:pPr marL="115888" indent="0" eaLnBrk="1" hangingPunct="1">
              <a:buFont typeface="Wingdings" pitchFamily="2" charset="2"/>
              <a:buNone/>
              <a:defRPr/>
            </a:pPr>
            <a:r>
              <a:rPr lang="en-US" dirty="0" smtClean="0"/>
              <a:t>Minimize the cash amount the firm must hold for conducting its normal business activities, yet, at the same time, have a sufficient cash reserve to:</a:t>
            </a:r>
          </a:p>
          <a:p>
            <a:pPr eaLnBrk="1" hangingPunct="1">
              <a:defRPr/>
            </a:pPr>
            <a:r>
              <a:rPr lang="en-US" dirty="0" smtClean="0"/>
              <a:t>Take trade discounts.</a:t>
            </a:r>
          </a:p>
          <a:p>
            <a:pPr eaLnBrk="1" hangingPunct="1">
              <a:defRPr/>
            </a:pPr>
            <a:r>
              <a:rPr lang="en-US" dirty="0"/>
              <a:t>P</a:t>
            </a:r>
            <a:r>
              <a:rPr lang="en-US" dirty="0" smtClean="0"/>
              <a:t>ay promptly and maintain its credit rating.</a:t>
            </a:r>
          </a:p>
          <a:p>
            <a:pPr eaLnBrk="1" hangingPunct="1">
              <a:defRPr/>
            </a:pPr>
            <a:r>
              <a:rPr lang="en-US" dirty="0" smtClean="0"/>
              <a:t>Meet any unexpected cash needs.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6F496D-9DB1-437F-BE7C-EF9EBC458161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5363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Ways to Minimize Cash Holdings</a:t>
            </a:r>
          </a:p>
        </p:txBody>
      </p:sp>
      <p:sp>
        <p:nvSpPr>
          <p:cNvPr id="15364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 lockboxes.</a:t>
            </a:r>
          </a:p>
          <a:p>
            <a:pPr eaLnBrk="1" hangingPunct="1"/>
            <a:r>
              <a:rPr lang="en-US" dirty="0" smtClean="0"/>
              <a:t>Insist on wire transfers or automatic debit from customers.</a:t>
            </a:r>
          </a:p>
          <a:p>
            <a:pPr eaLnBrk="1" hangingPunct="1"/>
            <a:r>
              <a:rPr lang="en-US" dirty="0" smtClean="0"/>
              <a:t>Synchronize inflows and outflows.</a:t>
            </a:r>
          </a:p>
          <a:p>
            <a:pPr eaLnBrk="1" hangingPunct="1"/>
            <a:r>
              <a:rPr lang="en-US" dirty="0" smtClean="0"/>
              <a:t>Use float.</a:t>
            </a:r>
          </a:p>
        </p:txBody>
      </p:sp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7477125" y="5854700"/>
            <a:ext cx="12096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/>
              <a:t>(More…)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887E3-3070-4098-ABC0-9CC751EF7FB3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Minimizing Cash </a:t>
            </a:r>
            <a:r>
              <a:rPr lang="en-US" sz="3600" dirty="0" smtClean="0"/>
              <a:t>(Continued)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Increase forecast accuracy to reduce the need for a cash “safety stock.”</a:t>
            </a:r>
          </a:p>
          <a:p>
            <a:pPr eaLnBrk="1" hangingPunct="1"/>
            <a:r>
              <a:rPr lang="en-US" dirty="0" smtClean="0"/>
              <a:t>Hold marketable securities instead of a cash “safety stock.”</a:t>
            </a:r>
          </a:p>
          <a:p>
            <a:pPr eaLnBrk="1" hangingPunct="1"/>
            <a:r>
              <a:rPr lang="en-US" dirty="0" smtClean="0"/>
              <a:t>Negotiate a line of credit (also reduces need for a “safety stock”).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9DFA36-3F16-431E-9861-5175BC993CF6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Cash Budget: The Primary Cash Management Tool</a:t>
            </a:r>
          </a:p>
        </p:txBody>
      </p:sp>
      <p:sp>
        <p:nvSpPr>
          <p:cNvPr id="1741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Purpose:  Uses forecasts of cash inflows, outflows, and ending cash balances to predict loan needs and funds available for temporary investment.</a:t>
            </a:r>
          </a:p>
          <a:p>
            <a:pPr eaLnBrk="1" hangingPunct="1"/>
            <a:r>
              <a:rPr lang="en-US" sz="2800" dirty="0" smtClean="0"/>
              <a:t>Timing:  Daily, weekly, or monthly, depending upon budget’s purpose.  Monthly for annual planning, daily for actual cash management.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D0DD6-30CE-48F0-87FD-2FDC9F939B04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18435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Data Required for Cash Budget</a:t>
            </a:r>
          </a:p>
        </p:txBody>
      </p:sp>
      <p:sp>
        <p:nvSpPr>
          <p:cNvPr id="18436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Sales forecast.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Information on collections delay.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Forecast of purchases and payment terms.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Forecast of cash expenses: wages, taxes, utilities, and so on.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Initial cash on hand.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Target cash balance.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53185F-5200-4B20-89D3-685A86881F3A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19459" name="Rectangle 1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RR’s Cash Budget for January and February</a:t>
            </a:r>
          </a:p>
        </p:txBody>
      </p:sp>
      <p:graphicFrame>
        <p:nvGraphicFramePr>
          <p:cNvPr id="171131" name="Group 123"/>
          <p:cNvGraphicFramePr>
            <a:graphicFrameLocks noGrp="1"/>
          </p:cNvGraphicFramePr>
          <p:nvPr>
            <p:ph type="tbl" idx="1"/>
          </p:nvPr>
        </p:nvGraphicFramePr>
        <p:xfrm>
          <a:off x="1182688" y="2017713"/>
          <a:ext cx="6742112" cy="4114800"/>
        </p:xfrm>
        <a:graphic>
          <a:graphicData uri="http://schemas.openxmlformats.org/drawingml/2006/table">
            <a:tbl>
              <a:tblPr/>
              <a:tblGrid>
                <a:gridCol w="2590800"/>
                <a:gridCol w="1865312"/>
                <a:gridCol w="2286000"/>
              </a:tblGrid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      Net Cash Inflows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January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February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Collections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dbl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$67,651.95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dbl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$62,755.40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Purchases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44,603.75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36,472.65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Wages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6,690.56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5,470.90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Rent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2,500.00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2,500.00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 Payments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dbl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$53,794.31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dbl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$44,443.55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BD283E-34AC-44B5-915D-4DB65D0355F9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16</a:t>
            </a:r>
          </a:p>
        </p:txBody>
      </p:sp>
      <p:sp>
        <p:nvSpPr>
          <p:cNvPr id="3076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Supply Chains and Working Capital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6D97A6-4CE8-47AC-8BF7-F1352C832470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20483" name="Rectangle 9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Cash Budget </a:t>
            </a:r>
            <a:r>
              <a:rPr lang="en-US" sz="3600" dirty="0" smtClean="0"/>
              <a:t>(Continued)</a:t>
            </a:r>
          </a:p>
        </p:txBody>
      </p:sp>
      <p:graphicFrame>
        <p:nvGraphicFramePr>
          <p:cNvPr id="173158" name="Group 10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2555353827"/>
              </p:ext>
            </p:extLst>
          </p:nvPr>
        </p:nvGraphicFramePr>
        <p:xfrm>
          <a:off x="1182688" y="2017713"/>
          <a:ext cx="6437312" cy="4114801"/>
        </p:xfrm>
        <a:graphic>
          <a:graphicData uri="http://schemas.openxmlformats.org/drawingml/2006/table">
            <a:tbl>
              <a:tblPr/>
              <a:tblGrid>
                <a:gridCol w="2590800"/>
                <a:gridCol w="2017712"/>
                <a:gridCol w="1828800"/>
              </a:tblGrid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January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February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4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Cash on hand at start of forecast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$3,000.00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Net CF (Coll – Pymt)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13,857.64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18,311.85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Cumulative NCF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$16,857.64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$35,169.49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– 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arget cash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1,500.00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1,500.00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Surplus cash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dbl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$15,357.64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dbl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$33,669.49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1FE627-A1F1-4315-A5F1-21D0061B7BC6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Should depreciation be explicitly included in the cash budget?</a:t>
            </a:r>
          </a:p>
        </p:txBody>
      </p:sp>
      <p:sp>
        <p:nvSpPr>
          <p:cNvPr id="2150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No.  Depreciation is a noncash charge.  Only cash payments and receipts appear on cash budget.</a:t>
            </a:r>
          </a:p>
          <a:p>
            <a:pPr eaLnBrk="1" hangingPunct="1"/>
            <a:r>
              <a:rPr lang="en-US" dirty="0" smtClean="0"/>
              <a:t>However, depreciation does affect taxes, which do appear in the cash budget.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EC6756-20C1-4C45-A17E-C1255C6ADF71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What are some other potential cash inflows besides collections?</a:t>
            </a:r>
          </a:p>
        </p:txBody>
      </p:sp>
      <p:sp>
        <p:nvSpPr>
          <p:cNvPr id="2253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Proceeds from fixed asset sales.</a:t>
            </a:r>
          </a:p>
          <a:p>
            <a:pPr eaLnBrk="1" hangingPunct="1"/>
            <a:r>
              <a:rPr lang="en-US" dirty="0" smtClean="0"/>
              <a:t>Proceeds from stock and bond sales.</a:t>
            </a:r>
          </a:p>
          <a:p>
            <a:pPr eaLnBrk="1" hangingPunct="1"/>
            <a:r>
              <a:rPr lang="en-US" dirty="0" smtClean="0"/>
              <a:t>Interest earned.</a:t>
            </a:r>
          </a:p>
          <a:p>
            <a:pPr eaLnBrk="1" hangingPunct="1"/>
            <a:r>
              <a:rPr lang="en-US" dirty="0" smtClean="0"/>
              <a:t>Court settlements.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D33B0E-C710-4025-9BFB-B800705D9CBD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How can interest earned or paid on short-term securities or loans be incorporated in the cash budget?</a:t>
            </a:r>
          </a:p>
        </p:txBody>
      </p:sp>
      <p:sp>
        <p:nvSpPr>
          <p:cNvPr id="23556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Interest earned:  Add line in the collections section.</a:t>
            </a:r>
          </a:p>
          <a:p>
            <a:pPr eaLnBrk="1" hangingPunct="1"/>
            <a:r>
              <a:rPr lang="en-US" sz="2800" dirty="0" smtClean="0"/>
              <a:t>Interest paid:  Add line in the payments section.</a:t>
            </a:r>
          </a:p>
          <a:p>
            <a:pPr eaLnBrk="1" hangingPunct="1"/>
            <a:r>
              <a:rPr lang="en-US" sz="2800" dirty="0" smtClean="0"/>
              <a:t>Found as interest rate x surplus/loan line of cash budget for preceding month.</a:t>
            </a:r>
          </a:p>
          <a:p>
            <a:pPr eaLnBrk="1" hangingPunct="1"/>
            <a:r>
              <a:rPr lang="en-US" sz="2800" dirty="0" smtClean="0"/>
              <a:t>Note:  Interest on any other debt would need to be incorporated as well.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A1E27-4910-45DE-905F-E6808F940AA2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24579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could bad debts be worked into the cash budget?</a:t>
            </a:r>
          </a:p>
        </p:txBody>
      </p:sp>
      <p:sp>
        <p:nvSpPr>
          <p:cNvPr id="24580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Collections would be reduced by the amount of bad debt losses.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For example, if the firm had 3% bad debt losses, collections would total only 97% of sales.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Lower collections would lead to lower surpluses and higher borrowing requirements.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B5127E-FA81-42FB-BA21-426D853CD025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Cash budget forecasts the company’s cash holdings to exceed targeted cash balance every month, except for October and November.</a:t>
            </a:r>
          </a:p>
        </p:txBody>
      </p:sp>
      <p:sp>
        <p:nvSpPr>
          <p:cNvPr id="25604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Cash budget indicates the company probably is holding too much cash.</a:t>
            </a:r>
          </a:p>
          <a:p>
            <a:pPr eaLnBrk="1" hangingPunct="1"/>
            <a:r>
              <a:rPr lang="en-US" dirty="0" smtClean="0"/>
              <a:t>RR could improve its EVA by either investing its excess cash in more productive assets or by paying it out to the firm’s shareholders.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4CF9F5-770B-49DB-840D-B55CBAF2CACA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2662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Why might RR want to maintain a relatively high amount of cash?</a:t>
            </a:r>
          </a:p>
        </p:txBody>
      </p:sp>
      <p:sp>
        <p:nvSpPr>
          <p:cNvPr id="26628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If sales turn out to be considerably less than expected, RR could face a cash shortfall.</a:t>
            </a:r>
          </a:p>
          <a:p>
            <a:pPr eaLnBrk="1" hangingPunct="1"/>
            <a:r>
              <a:rPr lang="en-US" sz="2800" dirty="0" smtClean="0"/>
              <a:t>A company may choose to hold large amounts of cash if it does not have much faith in its sales forecast, or if it is very conservative.</a:t>
            </a:r>
          </a:p>
          <a:p>
            <a:pPr eaLnBrk="1" hangingPunct="1"/>
            <a:r>
              <a:rPr lang="en-US" sz="2800" dirty="0" smtClean="0"/>
              <a:t>The cash may be there, in part, to fund a planned fixed asset acquisition.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26861E-62B2-4F59-9FFC-86F5209748FC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Is RR holding too much inventory?</a:t>
            </a:r>
          </a:p>
        </p:txBody>
      </p:sp>
      <p:sp>
        <p:nvSpPr>
          <p:cNvPr id="2765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RR’s inventory turnover (10.80) is considerably lower than the industry average (20.00).  The firm is carrying a lot of inventory per dollar of sales.</a:t>
            </a:r>
          </a:p>
          <a:p>
            <a:pPr eaLnBrk="1" hangingPunct="1"/>
            <a:r>
              <a:rPr lang="en-US" sz="2800" dirty="0" smtClean="0"/>
              <a:t>By holding excessive inventory, the firm is increasing its operating costs which reduces its NOPAT.  Moreover, the excess inventory must be financed, so EVA is further lowered.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1BF575-2605-4E4F-8F84-31975918FD61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If RR reduces its inventory, without adversely affecting sales, what effect will this have on its cash position?</a:t>
            </a:r>
          </a:p>
        </p:txBody>
      </p:sp>
      <p:sp>
        <p:nvSpPr>
          <p:cNvPr id="28676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Short run:  Cash will increase as inventory purchases decline.</a:t>
            </a:r>
          </a:p>
          <a:p>
            <a:pPr eaLnBrk="1" hangingPunct="1"/>
            <a:r>
              <a:rPr lang="en-US" dirty="0" smtClean="0"/>
              <a:t>Long run:  Company is likely to then take steps to reduce its cash holdings.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FA929-E6C3-47F8-8331-86B5AEC00A3B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Accounts Receivable Management: Do RR’s customers pay more or less promptly than those of its competitors?</a:t>
            </a:r>
          </a:p>
        </p:txBody>
      </p:sp>
      <p:sp>
        <p:nvSpPr>
          <p:cNvPr id="2970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RR’s days’ sales outstanding (DSO) of 45.6 days is well above the industry average (32 days).</a:t>
            </a:r>
          </a:p>
          <a:p>
            <a:pPr eaLnBrk="1" hangingPunct="1"/>
            <a:r>
              <a:rPr lang="en-US" dirty="0" smtClean="0"/>
              <a:t>RR’s customers are paying less promptly.</a:t>
            </a:r>
          </a:p>
          <a:p>
            <a:pPr eaLnBrk="1" hangingPunct="1"/>
            <a:r>
              <a:rPr lang="en-US" dirty="0" smtClean="0"/>
              <a:t>RR should consider tightening its credit policy to reduce its DSO.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23FA5E-8081-4D86-A707-E8543B9D8947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09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Topics in Chapter</a:t>
            </a:r>
          </a:p>
        </p:txBody>
      </p:sp>
      <p:sp>
        <p:nvSpPr>
          <p:cNvPr id="4100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Alternative current operating assets investment and financing policies</a:t>
            </a:r>
          </a:p>
          <a:p>
            <a:pPr eaLnBrk="1" hangingPunct="1"/>
            <a:r>
              <a:rPr lang="en-US" dirty="0" smtClean="0"/>
              <a:t>Cash, inventory, and A/R management</a:t>
            </a:r>
          </a:p>
          <a:p>
            <a:pPr eaLnBrk="1" hangingPunct="1"/>
            <a:r>
              <a:rPr lang="en-US" dirty="0" smtClean="0"/>
              <a:t>Accounts payable management</a:t>
            </a:r>
          </a:p>
          <a:p>
            <a:pPr eaLnBrk="1" hangingPunct="1"/>
            <a:r>
              <a:rPr lang="en-US" dirty="0" smtClean="0"/>
              <a:t>Short-term financing</a:t>
            </a:r>
          </a:p>
          <a:p>
            <a:pPr eaLnBrk="1" hangingPunct="1"/>
            <a:r>
              <a:rPr lang="en-US" dirty="0" smtClean="0"/>
              <a:t>Bank loans, their costs, and commercial paper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1DEC3F-00BA-41EC-BDC8-2AA54943CC09}" type="slidenum">
              <a:rPr lang="en-US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3072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Elements of Credit Policy</a:t>
            </a:r>
          </a:p>
        </p:txBody>
      </p:sp>
      <p:sp>
        <p:nvSpPr>
          <p:cNvPr id="30724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Cash Discounts:  Lowers price.  Attracts new customers and reduces DSO.</a:t>
            </a:r>
          </a:p>
          <a:p>
            <a:pPr eaLnBrk="1" hangingPunct="1"/>
            <a:r>
              <a:rPr lang="en-US" dirty="0" smtClean="0"/>
              <a:t>Credit Period:  How long to pay?  Shorter period reduces DSO and average A/R, but it may discourage sales.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30725" name="Text Box 7"/>
          <p:cNvSpPr txBox="1">
            <a:spLocks noChangeArrowheads="1"/>
          </p:cNvSpPr>
          <p:nvPr/>
        </p:nvSpPr>
        <p:spPr bwMode="auto">
          <a:xfrm>
            <a:off x="7527925" y="5878513"/>
            <a:ext cx="12128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/>
              <a:t>(More…)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C7F2B-BFE3-403E-A3F9-6061130BEA50}" type="slidenum">
              <a:rPr lang="en-US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Credit Policy </a:t>
            </a:r>
            <a:r>
              <a:rPr lang="en-US" sz="3600" dirty="0" smtClean="0"/>
              <a:t>(Continued)</a:t>
            </a:r>
          </a:p>
        </p:txBody>
      </p:sp>
      <p:sp>
        <p:nvSpPr>
          <p:cNvPr id="3174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Credit Standards:  Tighter standards reduce bad debt losses, but may reduce sales.  Fewer bad debts reduces DSO.</a:t>
            </a:r>
          </a:p>
          <a:p>
            <a:pPr eaLnBrk="1" hangingPunct="1"/>
            <a:r>
              <a:rPr lang="en-US" dirty="0" smtClean="0"/>
              <a:t>Collection Policy:  Tougher policy will reduce DSO, but may damage customer relationships.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50364-1554-4998-851E-3E787C0E3919}" type="slidenum">
              <a:rPr lang="en-US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32771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Does RR face any risk if it tightens its credit policy?</a:t>
            </a:r>
          </a:p>
        </p:txBody>
      </p:sp>
      <p:sp>
        <p:nvSpPr>
          <p:cNvPr id="32772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YES!  A tighter credit policy may discourage sales.  Some customers may choose to go elsewhere if they are pressured to pay their bills sooner.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419DD9-3E60-4450-A34A-49715A31D13C}" type="slidenum">
              <a:rPr lang="en-US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3379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If RR succeeds in reducing DSO without adversely affecting sales, what effect would this have on its cash position?</a:t>
            </a:r>
          </a:p>
        </p:txBody>
      </p:sp>
      <p:sp>
        <p:nvSpPr>
          <p:cNvPr id="33796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Short run:  If customers pay sooner, this increases cash holdings.</a:t>
            </a:r>
          </a:p>
          <a:p>
            <a:pPr eaLnBrk="1" hangingPunct="1"/>
            <a:r>
              <a:rPr lang="en-US" dirty="0" smtClean="0"/>
              <a:t>Long run:  Over time, the company would hopefully invest the cash in more productive assets, or pay it out to shareholders.  Both of these actions would increase EVA.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DA098-BCEB-4BA4-B754-FF6BB0C1AD84}" type="slidenum">
              <a:rPr lang="en-US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3481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Is there a cost to accruals?  Can firms control accruals?</a:t>
            </a:r>
          </a:p>
        </p:txBody>
      </p:sp>
      <p:sp>
        <p:nvSpPr>
          <p:cNvPr id="99338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Accruals are free in that no explicit interest is charged.</a:t>
            </a:r>
          </a:p>
          <a:p>
            <a:pPr eaLnBrk="1" hangingPunct="1"/>
            <a:r>
              <a:rPr lang="en-US" dirty="0" smtClean="0"/>
              <a:t>Firms have little control over the level of accruals.  Levels are influenced more by industry custom, economic factors, and tax laws.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8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16BA68-844A-48A3-9DDB-67A105C94822}" type="slidenum">
              <a:rPr lang="en-US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3584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trade credit?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Trade credit is credit furnished by a firm’s suppliers.</a:t>
            </a:r>
          </a:p>
          <a:p>
            <a:pPr eaLnBrk="1" hangingPunct="1"/>
            <a:r>
              <a:rPr lang="en-US" dirty="0" smtClean="0"/>
              <a:t>Trade credit is often the largest source of short-term credit, especially for small firms.</a:t>
            </a:r>
          </a:p>
          <a:p>
            <a:pPr eaLnBrk="1" hangingPunct="1"/>
            <a:r>
              <a:rPr lang="en-US" dirty="0" smtClean="0"/>
              <a:t>Spontaneous, easy to get, but cost can be high.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8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D174C-2C4F-4ACB-AB96-884E773970AB}" type="slidenum">
              <a:rPr lang="en-US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793038" cy="16002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RR buys $200,000 of materials net, on terms of 1/10, net 30 but pays on Day 40.  Find free and costly trade credit.</a:t>
            </a:r>
          </a:p>
        </p:txBody>
      </p:sp>
      <p:sp>
        <p:nvSpPr>
          <p:cNvPr id="10138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182688" y="2286000"/>
            <a:ext cx="7772400" cy="3846513"/>
          </a:xfrm>
        </p:spPr>
        <p:txBody>
          <a:bodyPr/>
          <a:lstStyle/>
          <a:p>
            <a:pPr eaLnBrk="1" hangingPunct="1"/>
            <a:r>
              <a:rPr lang="en-US" dirty="0" smtClean="0"/>
              <a:t>Net daily purchases = $200,000/365	                                                			          = $547.94.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Ann. gross purch.= $200,000/(1 </a:t>
            </a:r>
            <a:r>
              <a:rPr lang="en-US" dirty="0" smtClean="0">
                <a:latin typeface="Calibri" pitchFamily="34" charset="0"/>
              </a:rPr>
              <a:t>–</a:t>
            </a:r>
            <a:r>
              <a:rPr lang="en-US" dirty="0" smtClean="0"/>
              <a:t> 0.01)	= $202,020.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4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3D8BA2-0253-4AE6-A936-F12E5BC9FE83}" type="slidenum">
              <a:rPr lang="en-US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3789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Gross/Net Breakdown</a:t>
            </a:r>
          </a:p>
        </p:txBody>
      </p:sp>
      <p:sp>
        <p:nvSpPr>
          <p:cNvPr id="3789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Company buys equip worth $200,000.  That’s the equipment’s cash price.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firm must pay $2,020 more if it doesn’t take discounts.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Think of the extra $2,020 as a financing cost similar to the interest on a loan.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Want to compare that cost with the cost of a bank loan.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AD6E2E-9F32-4B53-BCE2-6F4470106E68}" type="slidenum">
              <a:rPr lang="en-US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38915" name="Rectangle 10"/>
          <p:cNvSpPr>
            <a:spLocks noChangeArrowheads="1"/>
          </p:cNvSpPr>
          <p:nvPr/>
        </p:nvSpPr>
        <p:spPr bwMode="auto">
          <a:xfrm>
            <a:off x="990600" y="3505200"/>
            <a:ext cx="706437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3200" dirty="0"/>
              <a:t>Payables level if don’t take discount:</a:t>
            </a:r>
          </a:p>
          <a:p>
            <a:r>
              <a:rPr lang="en-US" sz="3200" dirty="0"/>
              <a:t>   Payables = $547.94(40) =  $21,918.</a:t>
            </a:r>
          </a:p>
        </p:txBody>
      </p:sp>
      <p:sp>
        <p:nvSpPr>
          <p:cNvPr id="103435" name="Rectangle 11"/>
          <p:cNvSpPr>
            <a:spLocks noChangeArrowheads="1"/>
          </p:cNvSpPr>
          <p:nvPr/>
        </p:nvSpPr>
        <p:spPr bwMode="auto">
          <a:xfrm>
            <a:off x="990600" y="4800600"/>
            <a:ext cx="711041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tabLst>
                <a:tab pos="6858000" algn="r"/>
              </a:tabLst>
              <a:defRPr/>
            </a:pPr>
            <a:r>
              <a:rPr lang="en-US" sz="3200" dirty="0"/>
              <a:t>Total trade credit	=   $21,918</a:t>
            </a:r>
          </a:p>
          <a:p>
            <a:pPr>
              <a:tabLst>
                <a:tab pos="6858000" algn="r"/>
              </a:tabLst>
              <a:defRPr/>
            </a:pPr>
            <a:r>
              <a:rPr lang="en-US" sz="3200" dirty="0"/>
              <a:t>   Free trade credit	= </a:t>
            </a:r>
            <a:r>
              <a:rPr lang="en-US" sz="3200" u="sng" dirty="0"/>
              <a:t>    5,479</a:t>
            </a:r>
            <a:endParaRPr lang="en-US" sz="3200" dirty="0"/>
          </a:p>
          <a:p>
            <a:pPr>
              <a:tabLst>
                <a:tab pos="6858000" algn="r"/>
              </a:tabLst>
              <a:defRPr/>
            </a:pPr>
            <a:r>
              <a:rPr lang="en-US" sz="3200" dirty="0"/>
              <a:t>   Costly trade credit	=   </a:t>
            </a:r>
            <a:r>
              <a:rPr lang="en-US" sz="3200" u="dbl" dirty="0"/>
              <a:t>$16,439</a:t>
            </a:r>
          </a:p>
        </p:txBody>
      </p:sp>
      <p:sp>
        <p:nvSpPr>
          <p:cNvPr id="38917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Free and Costly Trade Credit</a:t>
            </a:r>
          </a:p>
        </p:txBody>
      </p:sp>
      <p:sp>
        <p:nvSpPr>
          <p:cNvPr id="38918" name="Rectangle 16"/>
          <p:cNvSpPr>
            <a:spLocks noChangeArrowheads="1"/>
          </p:cNvSpPr>
          <p:nvPr/>
        </p:nvSpPr>
        <p:spPr bwMode="auto">
          <a:xfrm>
            <a:off x="381000" y="2286000"/>
            <a:ext cx="8407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3200" dirty="0"/>
              <a:t>Payables level for equipment if take discount:</a:t>
            </a:r>
          </a:p>
          <a:p>
            <a:r>
              <a:rPr lang="en-US" sz="3200" dirty="0"/>
              <a:t> Payables = $547.94(10) = $5,479.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2479E8-7731-4896-8A37-9BE9EBB0ECE0}" type="slidenum">
              <a:rPr lang="en-US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3993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Nominal Cost of Costly Trade Credit, r</a:t>
            </a:r>
            <a:r>
              <a:rPr lang="en-US" baseline="-25000" dirty="0" smtClean="0"/>
              <a:t>NOM</a:t>
            </a:r>
            <a:endParaRPr lang="en-US" dirty="0" smtClean="0"/>
          </a:p>
        </p:txBody>
      </p:sp>
      <p:sp>
        <p:nvSpPr>
          <p:cNvPr id="39940" name="Rectangle 5"/>
          <p:cNvSpPr>
            <a:spLocks noChangeArrowheads="1"/>
          </p:cNvSpPr>
          <p:nvPr/>
        </p:nvSpPr>
        <p:spPr bwMode="auto">
          <a:xfrm>
            <a:off x="838200" y="4918075"/>
            <a:ext cx="7567613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dirty="0">
                <a:latin typeface="Tahoma" pitchFamily="34" charset="0"/>
              </a:rPr>
              <a:t>But the $2,020 is paid all </a:t>
            </a:r>
            <a:r>
              <a:rPr lang="en-US" sz="3200" i="1" dirty="0">
                <a:latin typeface="Tahoma" pitchFamily="34" charset="0"/>
              </a:rPr>
              <a:t>during</a:t>
            </a:r>
            <a:r>
              <a:rPr lang="en-US" sz="3200" dirty="0">
                <a:latin typeface="Tahoma" pitchFamily="34" charset="0"/>
              </a:rPr>
              <a:t> the year, not at year-end, so effective annual rate is higher.</a:t>
            </a:r>
          </a:p>
        </p:txBody>
      </p:sp>
      <p:sp>
        <p:nvSpPr>
          <p:cNvPr id="39941" name="Rectangle 6"/>
          <p:cNvSpPr>
            <a:spLocks noChangeArrowheads="1"/>
          </p:cNvSpPr>
          <p:nvPr/>
        </p:nvSpPr>
        <p:spPr bwMode="auto">
          <a:xfrm>
            <a:off x="990600" y="1981200"/>
            <a:ext cx="7585075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dirty="0">
                <a:latin typeface="Tahoma" pitchFamily="34" charset="0"/>
              </a:rPr>
              <a:t>Firm loses 0.01($202,020) = $2,020 of discounts to obtain $16,439 in extra trade credit, so:</a:t>
            </a:r>
          </a:p>
        </p:txBody>
      </p:sp>
      <p:sp>
        <p:nvSpPr>
          <p:cNvPr id="39942" name="Rectangle 2"/>
          <p:cNvSpPr>
            <a:spLocks noChangeArrowheads="1"/>
          </p:cNvSpPr>
          <p:nvPr/>
        </p:nvSpPr>
        <p:spPr bwMode="auto">
          <a:xfrm>
            <a:off x="1219200" y="3505200"/>
            <a:ext cx="7162800" cy="11747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9943" name="Text Box 8"/>
          <p:cNvSpPr txBox="1">
            <a:spLocks noChangeArrowheads="1"/>
          </p:cNvSpPr>
          <p:nvPr/>
        </p:nvSpPr>
        <p:spPr bwMode="auto">
          <a:xfrm>
            <a:off x="1243013" y="3765550"/>
            <a:ext cx="7178568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200" dirty="0">
                <a:latin typeface="Tahoma" pitchFamily="34" charset="0"/>
              </a:rPr>
              <a:t>r</a:t>
            </a:r>
            <a:r>
              <a:rPr lang="en-US" sz="3200" baseline="-25000" dirty="0">
                <a:latin typeface="Tahoma" pitchFamily="34" charset="0"/>
              </a:rPr>
              <a:t>NOM</a:t>
            </a:r>
            <a:r>
              <a:rPr lang="en-US" sz="3200" dirty="0">
                <a:latin typeface="Tahoma" pitchFamily="34" charset="0"/>
              </a:rPr>
              <a:t> =                 = 0.1229 = 12.29%</a:t>
            </a:r>
          </a:p>
        </p:txBody>
      </p:sp>
      <p:sp>
        <p:nvSpPr>
          <p:cNvPr id="39944" name="Text Box 9"/>
          <p:cNvSpPr txBox="1">
            <a:spLocks noChangeArrowheads="1"/>
          </p:cNvSpPr>
          <p:nvPr/>
        </p:nvSpPr>
        <p:spPr bwMode="auto">
          <a:xfrm>
            <a:off x="2613025" y="3570288"/>
            <a:ext cx="1655763" cy="9794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200" dirty="0">
                <a:latin typeface="Tahoma" pitchFamily="34" charset="0"/>
              </a:rPr>
              <a:t>$2,020</a:t>
            </a:r>
          </a:p>
          <a:p>
            <a:pPr algn="ctr">
              <a:lnSpc>
                <a:spcPct val="90000"/>
              </a:lnSpc>
            </a:pPr>
            <a:r>
              <a:rPr lang="en-US" sz="3200" dirty="0">
                <a:latin typeface="Tahoma" pitchFamily="34" charset="0"/>
              </a:rPr>
              <a:t>$16,439</a:t>
            </a:r>
          </a:p>
        </p:txBody>
      </p:sp>
      <p:sp>
        <p:nvSpPr>
          <p:cNvPr id="39945" name="Line 10"/>
          <p:cNvSpPr>
            <a:spLocks noChangeShapeType="1"/>
          </p:cNvSpPr>
          <p:nvPr/>
        </p:nvSpPr>
        <p:spPr bwMode="auto">
          <a:xfrm>
            <a:off x="2593975" y="4062413"/>
            <a:ext cx="165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0" y="0"/>
            <a:ext cx="9144000" cy="6400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9571" name="AutoShape 3"/>
          <p:cNvSpPr>
            <a:spLocks noChangeArrowheads="1"/>
          </p:cNvSpPr>
          <p:nvPr/>
        </p:nvSpPr>
        <p:spPr bwMode="auto">
          <a:xfrm>
            <a:off x="990600" y="3124200"/>
            <a:ext cx="6934200" cy="914400"/>
          </a:xfrm>
          <a:prstGeom prst="roundRect">
            <a:avLst>
              <a:gd name="adj" fmla="val 16667"/>
            </a:avLst>
          </a:prstGeom>
          <a:solidFill>
            <a:srgbClr val="9DD3D7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dirty="0"/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990600" y="3349625"/>
            <a:ext cx="5353050" cy="3635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ahoma" pitchFamily="34" charset="0"/>
              </a:rPr>
              <a:t>Value =                         +                         + </a:t>
            </a:r>
            <a:r>
              <a:rPr lang="en-US" b="1" dirty="0">
                <a:latin typeface="MS Reference Sans Serif" pitchFamily="34" charset="0"/>
              </a:rPr>
              <a:t>···</a:t>
            </a:r>
            <a:r>
              <a:rPr lang="en-US" b="1" dirty="0">
                <a:latin typeface="Tahoma" pitchFamily="34" charset="0"/>
              </a:rPr>
              <a:t> +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2438400" y="3200400"/>
            <a:ext cx="1066800" cy="3635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ahoma" pitchFamily="34" charset="0"/>
              </a:rPr>
              <a:t>FCF</a:t>
            </a:r>
            <a:r>
              <a:rPr lang="en-US" b="1" baseline="-25000" dirty="0">
                <a:latin typeface="Tahoma" pitchFamily="34" charset="0"/>
              </a:rPr>
              <a:t>1</a:t>
            </a: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4343400" y="3200400"/>
            <a:ext cx="1066800" cy="3635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ahoma" pitchFamily="34" charset="0"/>
              </a:rPr>
              <a:t>FCF</a:t>
            </a:r>
            <a:r>
              <a:rPr lang="en-US" b="1" baseline="-25000" dirty="0">
                <a:latin typeface="Tahoma" pitchFamily="34" charset="0"/>
              </a:rPr>
              <a:t>2</a:t>
            </a:r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6629400" y="3200400"/>
            <a:ext cx="1066800" cy="3635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ahoma" pitchFamily="34" charset="0"/>
              </a:rPr>
              <a:t>FCF</a:t>
            </a:r>
            <a:r>
              <a:rPr lang="en-US" b="1" baseline="-25000" dirty="0">
                <a:latin typeface="Tahoma" pitchFamily="34" charset="0"/>
              </a:rPr>
              <a:t>∞</a:t>
            </a:r>
          </a:p>
        </p:txBody>
      </p:sp>
      <p:sp>
        <p:nvSpPr>
          <p:cNvPr id="109576" name="Text Box 8"/>
          <p:cNvSpPr txBox="1">
            <a:spLocks noChangeArrowheads="1"/>
          </p:cNvSpPr>
          <p:nvPr/>
        </p:nvSpPr>
        <p:spPr bwMode="auto">
          <a:xfrm>
            <a:off x="1981200" y="3522663"/>
            <a:ext cx="2057400" cy="3635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ahoma" pitchFamily="34" charset="0"/>
              </a:rPr>
              <a:t>(1 + WACC)</a:t>
            </a:r>
            <a:r>
              <a:rPr lang="en-US" b="1" baseline="30000" dirty="0">
                <a:latin typeface="Tahoma" pitchFamily="34" charset="0"/>
              </a:rPr>
              <a:t>1</a:t>
            </a:r>
          </a:p>
        </p:txBody>
      </p:sp>
      <p:sp>
        <p:nvSpPr>
          <p:cNvPr id="109577" name="Text Box 9"/>
          <p:cNvSpPr txBox="1">
            <a:spLocks noChangeArrowheads="1"/>
          </p:cNvSpPr>
          <p:nvPr/>
        </p:nvSpPr>
        <p:spPr bwMode="auto">
          <a:xfrm>
            <a:off x="6172200" y="3522663"/>
            <a:ext cx="1752600" cy="3635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ahoma" pitchFamily="34" charset="0"/>
              </a:rPr>
              <a:t>(1 + WACC)</a:t>
            </a:r>
            <a:r>
              <a:rPr lang="en-US" b="1" baseline="30000" dirty="0">
                <a:latin typeface="Tahoma" pitchFamily="34" charset="0"/>
              </a:rPr>
              <a:t>∞</a:t>
            </a:r>
          </a:p>
        </p:txBody>
      </p:sp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3810000" y="3522663"/>
            <a:ext cx="1981200" cy="3635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ahoma" pitchFamily="34" charset="0"/>
              </a:rPr>
              <a:t>(1 + WACC)</a:t>
            </a:r>
            <a:r>
              <a:rPr lang="en-US" b="1" baseline="30000" dirty="0">
                <a:latin typeface="Tahoma" pitchFamily="34" charset="0"/>
              </a:rPr>
              <a:t>2</a:t>
            </a:r>
          </a:p>
        </p:txBody>
      </p:sp>
      <p:sp>
        <p:nvSpPr>
          <p:cNvPr id="109579" name="Line 11"/>
          <p:cNvSpPr>
            <a:spLocks noChangeShapeType="1"/>
          </p:cNvSpPr>
          <p:nvPr/>
        </p:nvSpPr>
        <p:spPr bwMode="auto">
          <a:xfrm>
            <a:off x="2133600" y="3581400"/>
            <a:ext cx="13716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 dirty="0"/>
          </a:p>
        </p:txBody>
      </p:sp>
      <p:sp>
        <p:nvSpPr>
          <p:cNvPr id="109580" name="Line 12"/>
          <p:cNvSpPr>
            <a:spLocks noChangeShapeType="1"/>
          </p:cNvSpPr>
          <p:nvPr/>
        </p:nvSpPr>
        <p:spPr bwMode="auto">
          <a:xfrm>
            <a:off x="3962400" y="3581400"/>
            <a:ext cx="13716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 dirty="0"/>
          </a:p>
        </p:txBody>
      </p:sp>
      <p:sp>
        <p:nvSpPr>
          <p:cNvPr id="109581" name="Line 13"/>
          <p:cNvSpPr>
            <a:spLocks noChangeShapeType="1"/>
          </p:cNvSpPr>
          <p:nvPr/>
        </p:nvSpPr>
        <p:spPr bwMode="auto">
          <a:xfrm>
            <a:off x="6324600" y="3581400"/>
            <a:ext cx="13716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 dirty="0"/>
          </a:p>
        </p:txBody>
      </p:sp>
      <p:sp>
        <p:nvSpPr>
          <p:cNvPr id="109582" name="AutoShape 14"/>
          <p:cNvSpPr>
            <a:spLocks noChangeArrowheads="1"/>
          </p:cNvSpPr>
          <p:nvPr/>
        </p:nvSpPr>
        <p:spPr bwMode="auto">
          <a:xfrm>
            <a:off x="3582988" y="2206625"/>
            <a:ext cx="1744662" cy="66198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chemeClr val="tx2"/>
            </a:solidFill>
            <a:round/>
            <a:headEnd/>
            <a:tailEnd/>
          </a:ln>
          <a:effectLst>
            <a:prstShdw prst="shdw13" dist="71842" dir="13500000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Tahoma" pitchFamily="34" charset="0"/>
              </a:rPr>
              <a:t>Free cash flow</a:t>
            </a:r>
          </a:p>
          <a:p>
            <a:pPr algn="ctr"/>
            <a:r>
              <a:rPr lang="en-US" sz="1600" b="1" dirty="0">
                <a:solidFill>
                  <a:schemeClr val="tx2"/>
                </a:solidFill>
                <a:latin typeface="Tahoma" pitchFamily="34" charset="0"/>
              </a:rPr>
              <a:t>(FCF)</a:t>
            </a:r>
          </a:p>
        </p:txBody>
      </p:sp>
      <p:cxnSp>
        <p:nvCxnSpPr>
          <p:cNvPr id="109583" name="AutoShape 15"/>
          <p:cNvCxnSpPr>
            <a:cxnSpLocks noChangeShapeType="1"/>
            <a:stCxn id="109588" idx="0"/>
            <a:endCxn id="109589" idx="2"/>
          </p:cNvCxnSpPr>
          <p:nvPr/>
        </p:nvCxnSpPr>
        <p:spPr bwMode="auto">
          <a:xfrm flipV="1">
            <a:off x="4457700" y="5291138"/>
            <a:ext cx="0" cy="1809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9584" name="AutoShape 16"/>
          <p:cNvSpPr>
            <a:spLocks noChangeArrowheads="1"/>
          </p:cNvSpPr>
          <p:nvPr/>
        </p:nvSpPr>
        <p:spPr bwMode="auto">
          <a:xfrm>
            <a:off x="627063" y="5408613"/>
            <a:ext cx="2095500" cy="3921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Tahoma" pitchFamily="34" charset="0"/>
              </a:rPr>
              <a:t>Market interest rates</a:t>
            </a:r>
          </a:p>
        </p:txBody>
      </p:sp>
      <p:sp>
        <p:nvSpPr>
          <p:cNvPr id="109585" name="AutoShape 17"/>
          <p:cNvSpPr>
            <a:spLocks noChangeArrowheads="1"/>
          </p:cNvSpPr>
          <p:nvPr/>
        </p:nvSpPr>
        <p:spPr bwMode="auto">
          <a:xfrm>
            <a:off x="5942013" y="5942013"/>
            <a:ext cx="1970087" cy="3921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Tahoma" pitchFamily="34" charset="0"/>
              </a:rPr>
              <a:t>Firm’s business risk</a:t>
            </a:r>
          </a:p>
        </p:txBody>
      </p:sp>
      <p:sp>
        <p:nvSpPr>
          <p:cNvPr id="109586" name="AutoShape 18"/>
          <p:cNvSpPr>
            <a:spLocks noChangeArrowheads="1"/>
          </p:cNvSpPr>
          <p:nvPr/>
        </p:nvSpPr>
        <p:spPr bwMode="auto">
          <a:xfrm>
            <a:off x="684213" y="5942013"/>
            <a:ext cx="2038350" cy="3921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Tahoma" pitchFamily="34" charset="0"/>
              </a:rPr>
              <a:t>Market risk aversion</a:t>
            </a:r>
          </a:p>
        </p:txBody>
      </p:sp>
      <p:sp>
        <p:nvSpPr>
          <p:cNvPr id="109587" name="AutoShape 19"/>
          <p:cNvSpPr>
            <a:spLocks noChangeArrowheads="1"/>
          </p:cNvSpPr>
          <p:nvPr/>
        </p:nvSpPr>
        <p:spPr bwMode="auto">
          <a:xfrm>
            <a:off x="5942013" y="5408613"/>
            <a:ext cx="2239962" cy="3921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Tahoma" pitchFamily="34" charset="0"/>
              </a:rPr>
              <a:t>Firm’s debt/equity mix</a:t>
            </a:r>
          </a:p>
        </p:txBody>
      </p:sp>
      <p:sp>
        <p:nvSpPr>
          <p:cNvPr id="109588" name="AutoShape 20"/>
          <p:cNvSpPr>
            <a:spLocks noChangeArrowheads="1"/>
          </p:cNvSpPr>
          <p:nvPr/>
        </p:nvSpPr>
        <p:spPr bwMode="auto">
          <a:xfrm>
            <a:off x="3695700" y="5486400"/>
            <a:ext cx="1522413" cy="7985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Tahoma" pitchFamily="34" charset="0"/>
              </a:rPr>
              <a:t>Cost of debt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latin typeface="Tahoma" pitchFamily="34" charset="0"/>
              </a:rPr>
              <a:t>Cost of equity</a:t>
            </a:r>
          </a:p>
        </p:txBody>
      </p:sp>
      <p:sp>
        <p:nvSpPr>
          <p:cNvPr id="109589" name="AutoShape 21"/>
          <p:cNvSpPr>
            <a:spLocks noChangeArrowheads="1"/>
          </p:cNvSpPr>
          <p:nvPr/>
        </p:nvSpPr>
        <p:spPr bwMode="auto">
          <a:xfrm>
            <a:off x="3378200" y="4343400"/>
            <a:ext cx="2157413" cy="9334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latin typeface="Tahoma" pitchFamily="34" charset="0"/>
              </a:rPr>
              <a:t>Weighted average</a:t>
            </a:r>
          </a:p>
          <a:p>
            <a:pPr algn="ctr"/>
            <a:r>
              <a:rPr lang="en-US" sz="1600" b="1" dirty="0">
                <a:latin typeface="Tahoma" pitchFamily="34" charset="0"/>
              </a:rPr>
              <a:t>cost of capital</a:t>
            </a:r>
          </a:p>
          <a:p>
            <a:pPr algn="ctr"/>
            <a:r>
              <a:rPr lang="en-US" sz="1600" b="1" dirty="0">
                <a:latin typeface="Tahoma" pitchFamily="34" charset="0"/>
              </a:rPr>
              <a:t>(WACC)</a:t>
            </a:r>
          </a:p>
        </p:txBody>
      </p:sp>
      <p:cxnSp>
        <p:nvCxnSpPr>
          <p:cNvPr id="109590" name="AutoShape 22"/>
          <p:cNvCxnSpPr>
            <a:cxnSpLocks noChangeShapeType="1"/>
            <a:stCxn id="109587" idx="1"/>
            <a:endCxn id="109588" idx="3"/>
          </p:cNvCxnSpPr>
          <p:nvPr/>
        </p:nvCxnSpPr>
        <p:spPr bwMode="auto">
          <a:xfrm flipH="1">
            <a:off x="5232400" y="5605463"/>
            <a:ext cx="695325" cy="2809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591" name="AutoShape 23"/>
          <p:cNvCxnSpPr>
            <a:cxnSpLocks noChangeShapeType="1"/>
            <a:stCxn id="109585" idx="1"/>
            <a:endCxn id="109588" idx="3"/>
          </p:cNvCxnSpPr>
          <p:nvPr/>
        </p:nvCxnSpPr>
        <p:spPr bwMode="auto">
          <a:xfrm flipH="1" flipV="1">
            <a:off x="5232400" y="5886450"/>
            <a:ext cx="695325" cy="2524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592" name="AutoShape 24"/>
          <p:cNvCxnSpPr>
            <a:cxnSpLocks noChangeShapeType="1"/>
            <a:stCxn id="109584" idx="3"/>
            <a:endCxn id="109588" idx="1"/>
          </p:cNvCxnSpPr>
          <p:nvPr/>
        </p:nvCxnSpPr>
        <p:spPr bwMode="auto">
          <a:xfrm>
            <a:off x="2736850" y="5605463"/>
            <a:ext cx="944563" cy="2809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593" name="AutoShape 25"/>
          <p:cNvCxnSpPr>
            <a:cxnSpLocks noChangeShapeType="1"/>
            <a:stCxn id="109586" idx="3"/>
            <a:endCxn id="109588" idx="1"/>
          </p:cNvCxnSpPr>
          <p:nvPr/>
        </p:nvCxnSpPr>
        <p:spPr bwMode="auto">
          <a:xfrm flipV="1">
            <a:off x="2736850" y="5886450"/>
            <a:ext cx="944563" cy="2524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594" name="AutoShape 26"/>
          <p:cNvCxnSpPr>
            <a:cxnSpLocks noChangeShapeType="1"/>
            <a:stCxn id="109587" idx="0"/>
            <a:endCxn id="109589" idx="3"/>
          </p:cNvCxnSpPr>
          <p:nvPr/>
        </p:nvCxnSpPr>
        <p:spPr bwMode="auto">
          <a:xfrm rot="5400000" flipH="1">
            <a:off x="6014244" y="4345781"/>
            <a:ext cx="584200" cy="1512888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09595" name="AutoShape 27"/>
          <p:cNvSpPr>
            <a:spLocks noChangeArrowheads="1"/>
          </p:cNvSpPr>
          <p:nvPr/>
        </p:nvSpPr>
        <p:spPr bwMode="auto">
          <a:xfrm>
            <a:off x="530225" y="682625"/>
            <a:ext cx="1574800" cy="392113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Tahoma" pitchFamily="34" charset="0"/>
              </a:rPr>
              <a:t>Sales revenues</a:t>
            </a:r>
          </a:p>
        </p:txBody>
      </p:sp>
      <p:sp>
        <p:nvSpPr>
          <p:cNvPr id="109596" name="AutoShape 28"/>
          <p:cNvSpPr>
            <a:spLocks noChangeArrowheads="1"/>
          </p:cNvSpPr>
          <p:nvPr/>
        </p:nvSpPr>
        <p:spPr bwMode="auto">
          <a:xfrm>
            <a:off x="1978025" y="1139825"/>
            <a:ext cx="2570163" cy="392113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Tahoma" pitchFamily="34" charset="0"/>
              </a:rPr>
              <a:t>Operating costs and taxes</a:t>
            </a:r>
          </a:p>
        </p:txBody>
      </p:sp>
      <p:sp>
        <p:nvSpPr>
          <p:cNvPr id="109597" name="AutoShape 29"/>
          <p:cNvSpPr>
            <a:spLocks noChangeArrowheads="1"/>
          </p:cNvSpPr>
          <p:nvPr/>
        </p:nvSpPr>
        <p:spPr bwMode="auto">
          <a:xfrm>
            <a:off x="4065588" y="1604963"/>
            <a:ext cx="4532312" cy="392112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chemeClr val="tx2"/>
            </a:solidFill>
            <a:round/>
            <a:headEnd/>
            <a:tailEnd/>
          </a:ln>
          <a:effectLst>
            <a:prstShdw prst="shdw13" dist="71842" dir="13500000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tx2"/>
                </a:solidFill>
                <a:latin typeface="Tahoma" pitchFamily="34" charset="0"/>
              </a:rPr>
              <a:t>Required investments in operating capital</a:t>
            </a:r>
          </a:p>
        </p:txBody>
      </p:sp>
      <p:sp>
        <p:nvSpPr>
          <p:cNvPr id="109598" name="Text Box 30"/>
          <p:cNvSpPr txBox="1">
            <a:spLocks noChangeArrowheads="1"/>
          </p:cNvSpPr>
          <p:nvPr/>
        </p:nvSpPr>
        <p:spPr bwMode="auto">
          <a:xfrm>
            <a:off x="1600200" y="1160463"/>
            <a:ext cx="350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Tahoma" pitchFamily="34" charset="0"/>
                <a:cs typeface="Tahoma" pitchFamily="34" charset="0"/>
              </a:rPr>
              <a:t>−</a:t>
            </a:r>
          </a:p>
        </p:txBody>
      </p:sp>
      <p:sp>
        <p:nvSpPr>
          <p:cNvPr id="109599" name="Text Box 31"/>
          <p:cNvSpPr txBox="1">
            <a:spLocks noChangeArrowheads="1"/>
          </p:cNvSpPr>
          <p:nvPr/>
        </p:nvSpPr>
        <p:spPr bwMode="auto">
          <a:xfrm>
            <a:off x="3657600" y="1608138"/>
            <a:ext cx="350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Tahoma" pitchFamily="34" charset="0"/>
                <a:cs typeface="Tahoma" pitchFamily="34" charset="0"/>
              </a:rPr>
              <a:t>−</a:t>
            </a:r>
          </a:p>
        </p:txBody>
      </p:sp>
      <p:sp>
        <p:nvSpPr>
          <p:cNvPr id="109600" name="Text Box 32"/>
          <p:cNvSpPr txBox="1">
            <a:spLocks noChangeArrowheads="1"/>
          </p:cNvSpPr>
          <p:nvPr/>
        </p:nvSpPr>
        <p:spPr bwMode="auto">
          <a:xfrm>
            <a:off x="5334000" y="2362200"/>
            <a:ext cx="350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Tahoma" pitchFamily="34" charset="0"/>
                <a:cs typeface="Tahoma" pitchFamily="34" charset="0"/>
              </a:rPr>
              <a:t>=</a:t>
            </a:r>
          </a:p>
        </p:txBody>
      </p:sp>
      <p:cxnSp>
        <p:nvCxnSpPr>
          <p:cNvPr id="109601" name="AutoShape 33"/>
          <p:cNvCxnSpPr>
            <a:cxnSpLocks noChangeShapeType="1"/>
            <a:stCxn id="109589" idx="0"/>
            <a:endCxn id="109571" idx="2"/>
          </p:cNvCxnSpPr>
          <p:nvPr/>
        </p:nvCxnSpPr>
        <p:spPr bwMode="auto">
          <a:xfrm flipV="1">
            <a:off x="4457700" y="4052888"/>
            <a:ext cx="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602" name="AutoShape 34"/>
          <p:cNvCxnSpPr>
            <a:cxnSpLocks noChangeShapeType="1"/>
            <a:stCxn id="109582" idx="2"/>
            <a:endCxn id="109571" idx="0"/>
          </p:cNvCxnSpPr>
          <p:nvPr/>
        </p:nvCxnSpPr>
        <p:spPr bwMode="auto">
          <a:xfrm rot="16200000" flipH="1">
            <a:off x="4343400" y="2995613"/>
            <a:ext cx="227013" cy="1587"/>
          </a:xfrm>
          <a:prstGeom prst="bentConnector3">
            <a:avLst>
              <a:gd name="adj1" fmla="val 49648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09603" name="Text Box 35"/>
          <p:cNvSpPr txBox="1">
            <a:spLocks noChangeArrowheads="1"/>
          </p:cNvSpPr>
          <p:nvPr/>
        </p:nvSpPr>
        <p:spPr bwMode="auto">
          <a:xfrm>
            <a:off x="457200" y="152400"/>
            <a:ext cx="822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tx2"/>
                </a:solidFill>
                <a:latin typeface="Tahoma" pitchFamily="34" charset="0"/>
              </a:rPr>
              <a:t>Determinants of Intrinsic Value: Working Capital and FCF</a:t>
            </a:r>
          </a:p>
        </p:txBody>
      </p:sp>
      <p:cxnSp>
        <p:nvCxnSpPr>
          <p:cNvPr id="109604" name="AutoShape 36"/>
          <p:cNvCxnSpPr>
            <a:cxnSpLocks noChangeShapeType="1"/>
            <a:stCxn id="109595" idx="2"/>
            <a:endCxn id="109598" idx="1"/>
          </p:cNvCxnSpPr>
          <p:nvPr/>
        </p:nvCxnSpPr>
        <p:spPr bwMode="auto">
          <a:xfrm rot="16200000" flipH="1">
            <a:off x="1339056" y="1067594"/>
            <a:ext cx="239713" cy="28257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09605" name="AutoShape 37"/>
          <p:cNvCxnSpPr>
            <a:cxnSpLocks noChangeShapeType="1"/>
            <a:stCxn id="109596" idx="2"/>
            <a:endCxn id="109599" idx="1"/>
          </p:cNvCxnSpPr>
          <p:nvPr/>
        </p:nvCxnSpPr>
        <p:spPr bwMode="auto">
          <a:xfrm rot="16200000" flipH="1">
            <a:off x="3345656" y="1464469"/>
            <a:ext cx="230188" cy="393700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09606" name="AutoShape 38"/>
          <p:cNvCxnSpPr>
            <a:cxnSpLocks noChangeShapeType="1"/>
            <a:stCxn id="109597" idx="2"/>
            <a:endCxn id="109600" idx="3"/>
          </p:cNvCxnSpPr>
          <p:nvPr/>
        </p:nvCxnSpPr>
        <p:spPr bwMode="auto">
          <a:xfrm rot="5400000">
            <a:off x="5749132" y="1947069"/>
            <a:ext cx="519112" cy="647700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09607" name="AutoShape 39"/>
          <p:cNvSpPr>
            <a:spLocks noChangeArrowheads="1"/>
          </p:cNvSpPr>
          <p:nvPr/>
        </p:nvSpPr>
        <p:spPr bwMode="auto">
          <a:xfrm rot="-7969088">
            <a:off x="6972300" y="2552700"/>
            <a:ext cx="1752600" cy="457200"/>
          </a:xfrm>
          <a:prstGeom prst="notchedRightArrow">
            <a:avLst>
              <a:gd name="adj1" fmla="val 50000"/>
              <a:gd name="adj2" fmla="val 95833"/>
            </a:avLst>
          </a:pr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A9C81-A712-4C94-A903-3A52FDC24C7B}" type="slidenum">
              <a:rPr lang="en-US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4096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Nominal Cost Formula, 1/10, net 40</a:t>
            </a:r>
          </a:p>
        </p:txBody>
      </p:sp>
      <p:sp>
        <p:nvSpPr>
          <p:cNvPr id="40964" name="Rectangle 5"/>
          <p:cNvSpPr>
            <a:spLocks noChangeArrowheads="1"/>
          </p:cNvSpPr>
          <p:nvPr/>
        </p:nvSpPr>
        <p:spPr bwMode="auto">
          <a:xfrm>
            <a:off x="990600" y="5715000"/>
            <a:ext cx="6515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3200" dirty="0">
                <a:latin typeface="Tahoma" pitchFamily="34" charset="0"/>
              </a:rPr>
              <a:t>Pays 1.01% 12.167 times per year.</a:t>
            </a:r>
          </a:p>
        </p:txBody>
      </p:sp>
      <p:grpSp>
        <p:nvGrpSpPr>
          <p:cNvPr id="40965" name="Group 28"/>
          <p:cNvGrpSpPr>
            <a:grpSpLocks/>
          </p:cNvGrpSpPr>
          <p:nvPr/>
        </p:nvGrpSpPr>
        <p:grpSpPr bwMode="auto">
          <a:xfrm>
            <a:off x="990600" y="2438400"/>
            <a:ext cx="7162800" cy="2971800"/>
            <a:chOff x="624" y="1536"/>
            <a:chExt cx="4512" cy="1872"/>
          </a:xfrm>
        </p:grpSpPr>
        <p:grpSp>
          <p:nvGrpSpPr>
            <p:cNvPr id="40966" name="Group 16"/>
            <p:cNvGrpSpPr>
              <a:grpSpLocks/>
            </p:cNvGrpSpPr>
            <p:nvPr/>
          </p:nvGrpSpPr>
          <p:grpSpPr bwMode="auto">
            <a:xfrm>
              <a:off x="624" y="1536"/>
              <a:ext cx="4512" cy="976"/>
              <a:chOff x="624" y="1536"/>
              <a:chExt cx="4512" cy="976"/>
            </a:xfrm>
          </p:grpSpPr>
          <p:sp>
            <p:nvSpPr>
              <p:cNvPr id="40977" name="Text Box 6"/>
              <p:cNvSpPr txBox="1">
                <a:spLocks noChangeArrowheads="1"/>
              </p:cNvSpPr>
              <p:nvPr/>
            </p:nvSpPr>
            <p:spPr bwMode="auto">
              <a:xfrm>
                <a:off x="624" y="1632"/>
                <a:ext cx="1152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dirty="0">
                    <a:latin typeface="Tahoma" pitchFamily="34" charset="0"/>
                  </a:rPr>
                  <a:t>r</a:t>
                </a:r>
                <a:r>
                  <a:rPr lang="en-US" sz="2400" baseline="-25000" dirty="0">
                    <a:latin typeface="Tahoma" pitchFamily="34" charset="0"/>
                  </a:rPr>
                  <a:t>NOM</a:t>
                </a:r>
                <a:r>
                  <a:rPr lang="en-US" sz="2400" dirty="0">
                    <a:latin typeface="Tahoma" pitchFamily="34" charset="0"/>
                  </a:rPr>
                  <a:t> =</a:t>
                </a:r>
                <a:r>
                  <a:rPr lang="en-US" dirty="0">
                    <a:latin typeface="Tahoma" pitchFamily="34" charset="0"/>
                  </a:rPr>
                  <a:t> </a:t>
                </a:r>
              </a:p>
            </p:txBody>
          </p:sp>
          <p:sp>
            <p:nvSpPr>
              <p:cNvPr id="40978" name="Text Box 7"/>
              <p:cNvSpPr txBox="1">
                <a:spLocks noChangeArrowheads="1"/>
              </p:cNvSpPr>
              <p:nvPr/>
            </p:nvSpPr>
            <p:spPr bwMode="auto">
              <a:xfrm>
                <a:off x="1344" y="1536"/>
                <a:ext cx="1392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dirty="0">
                    <a:latin typeface="Tahoma" pitchFamily="34" charset="0"/>
                  </a:rPr>
                  <a:t>Discount %</a:t>
                </a:r>
              </a:p>
            </p:txBody>
          </p:sp>
          <p:sp>
            <p:nvSpPr>
              <p:cNvPr id="40979" name="Text Box 8"/>
              <p:cNvSpPr txBox="1">
                <a:spLocks noChangeArrowheads="1"/>
              </p:cNvSpPr>
              <p:nvPr/>
            </p:nvSpPr>
            <p:spPr bwMode="auto">
              <a:xfrm>
                <a:off x="1200" y="1872"/>
                <a:ext cx="1632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dirty="0">
                    <a:latin typeface="Tahoma" pitchFamily="34" charset="0"/>
                  </a:rPr>
                  <a:t>  1 </a:t>
                </a:r>
                <a:r>
                  <a:rPr lang="en-US" sz="2400" dirty="0">
                    <a:latin typeface="Calibri" pitchFamily="34" charset="0"/>
                  </a:rPr>
                  <a:t>–</a:t>
                </a:r>
                <a:r>
                  <a:rPr lang="en-US" sz="2400" dirty="0">
                    <a:latin typeface="Tahoma" pitchFamily="34" charset="0"/>
                  </a:rPr>
                  <a:t> Discount %</a:t>
                </a:r>
              </a:p>
            </p:txBody>
          </p:sp>
          <p:sp>
            <p:nvSpPr>
              <p:cNvPr id="40980" name="Line 9"/>
              <p:cNvSpPr>
                <a:spLocks noChangeShapeType="1"/>
              </p:cNvSpPr>
              <p:nvPr/>
            </p:nvSpPr>
            <p:spPr bwMode="auto">
              <a:xfrm>
                <a:off x="1344" y="1824"/>
                <a:ext cx="139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0981" name="Text Box 10"/>
              <p:cNvSpPr txBox="1">
                <a:spLocks noChangeArrowheads="1"/>
              </p:cNvSpPr>
              <p:nvPr/>
            </p:nvSpPr>
            <p:spPr bwMode="auto">
              <a:xfrm>
                <a:off x="2784" y="1632"/>
                <a:ext cx="240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dirty="0">
                    <a:latin typeface="Tahoma" pitchFamily="34" charset="0"/>
                  </a:rPr>
                  <a:t>×</a:t>
                </a:r>
              </a:p>
            </p:txBody>
          </p:sp>
          <p:sp>
            <p:nvSpPr>
              <p:cNvPr id="40982" name="Text Box 11"/>
              <p:cNvSpPr txBox="1">
                <a:spLocks noChangeArrowheads="1"/>
              </p:cNvSpPr>
              <p:nvPr/>
            </p:nvSpPr>
            <p:spPr bwMode="auto">
              <a:xfrm>
                <a:off x="3168" y="1536"/>
                <a:ext cx="1440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dirty="0">
                    <a:latin typeface="Tahoma" pitchFamily="34" charset="0"/>
                  </a:rPr>
                  <a:t>     365 days</a:t>
                </a:r>
              </a:p>
            </p:txBody>
          </p:sp>
          <p:sp>
            <p:nvSpPr>
              <p:cNvPr id="40983" name="Text Box 12"/>
              <p:cNvSpPr txBox="1">
                <a:spLocks noChangeArrowheads="1"/>
              </p:cNvSpPr>
              <p:nvPr/>
            </p:nvSpPr>
            <p:spPr bwMode="auto">
              <a:xfrm>
                <a:off x="3168" y="1872"/>
                <a:ext cx="624" cy="6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dirty="0">
                    <a:latin typeface="Tahoma" pitchFamily="34" charset="0"/>
                  </a:rPr>
                  <a:t>Days 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2400" dirty="0">
                    <a:latin typeface="Tahoma" pitchFamily="34" charset="0"/>
                  </a:rPr>
                  <a:t>Taken</a:t>
                </a:r>
              </a:p>
            </p:txBody>
          </p:sp>
          <p:sp>
            <p:nvSpPr>
              <p:cNvPr id="40984" name="Text Box 13"/>
              <p:cNvSpPr txBox="1">
                <a:spLocks noChangeArrowheads="1"/>
              </p:cNvSpPr>
              <p:nvPr/>
            </p:nvSpPr>
            <p:spPr bwMode="auto">
              <a:xfrm>
                <a:off x="4224" y="1872"/>
                <a:ext cx="912" cy="6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dirty="0">
                    <a:latin typeface="Tahoma" pitchFamily="34" charset="0"/>
                  </a:rPr>
                  <a:t>Discount 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2400" dirty="0">
                    <a:latin typeface="Tahoma" pitchFamily="34" charset="0"/>
                  </a:rPr>
                  <a:t>Period</a:t>
                </a:r>
              </a:p>
            </p:txBody>
          </p:sp>
          <p:sp>
            <p:nvSpPr>
              <p:cNvPr id="40985" name="Text Box 14"/>
              <p:cNvSpPr txBox="1">
                <a:spLocks noChangeArrowheads="1"/>
              </p:cNvSpPr>
              <p:nvPr/>
            </p:nvSpPr>
            <p:spPr bwMode="auto">
              <a:xfrm>
                <a:off x="3888" y="1968"/>
                <a:ext cx="240" cy="36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dirty="0">
                    <a:latin typeface="Calibri" pitchFamily="34" charset="0"/>
                  </a:rPr>
                  <a:t>–</a:t>
                </a:r>
                <a:endParaRPr lang="en-US" sz="3200" dirty="0">
                  <a:latin typeface="Tahoma" pitchFamily="34" charset="0"/>
                </a:endParaRPr>
              </a:p>
            </p:txBody>
          </p:sp>
          <p:sp>
            <p:nvSpPr>
              <p:cNvPr id="40986" name="Line 15"/>
              <p:cNvSpPr>
                <a:spLocks noChangeShapeType="1"/>
              </p:cNvSpPr>
              <p:nvPr/>
            </p:nvSpPr>
            <p:spPr bwMode="auto">
              <a:xfrm>
                <a:off x="3120" y="1824"/>
                <a:ext cx="192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40967" name="Text Box 17"/>
            <p:cNvSpPr txBox="1">
              <a:spLocks noChangeArrowheads="1"/>
            </p:cNvSpPr>
            <p:nvPr/>
          </p:nvSpPr>
          <p:spPr bwMode="auto">
            <a:xfrm>
              <a:off x="1056" y="2544"/>
              <a:ext cx="24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Tahoma" pitchFamily="34" charset="0"/>
                </a:rPr>
                <a:t>=</a:t>
              </a:r>
            </a:p>
          </p:txBody>
        </p:sp>
        <p:sp>
          <p:nvSpPr>
            <p:cNvPr id="40968" name="Text Box 18"/>
            <p:cNvSpPr txBox="1">
              <a:spLocks noChangeArrowheads="1"/>
            </p:cNvSpPr>
            <p:nvPr/>
          </p:nvSpPr>
          <p:spPr bwMode="auto">
            <a:xfrm>
              <a:off x="1344" y="2400"/>
              <a:ext cx="28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40969" name="Text Box 19"/>
            <p:cNvSpPr txBox="1">
              <a:spLocks noChangeArrowheads="1"/>
            </p:cNvSpPr>
            <p:nvPr/>
          </p:nvSpPr>
          <p:spPr bwMode="auto">
            <a:xfrm>
              <a:off x="1296" y="2688"/>
              <a:ext cx="48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Tahoma" pitchFamily="34" charset="0"/>
                </a:rPr>
                <a:t>99</a:t>
              </a:r>
            </a:p>
          </p:txBody>
        </p:sp>
        <p:sp>
          <p:nvSpPr>
            <p:cNvPr id="40970" name="Line 20"/>
            <p:cNvSpPr>
              <a:spLocks noChangeShapeType="1"/>
            </p:cNvSpPr>
            <p:nvPr/>
          </p:nvSpPr>
          <p:spPr bwMode="auto">
            <a:xfrm>
              <a:off x="1296" y="2688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971" name="Text Box 21"/>
            <p:cNvSpPr txBox="1">
              <a:spLocks noChangeArrowheads="1"/>
            </p:cNvSpPr>
            <p:nvPr/>
          </p:nvSpPr>
          <p:spPr bwMode="auto">
            <a:xfrm>
              <a:off x="1776" y="2544"/>
              <a:ext cx="24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Tahoma" pitchFamily="34" charset="0"/>
                </a:rPr>
                <a:t>×</a:t>
              </a:r>
            </a:p>
          </p:txBody>
        </p:sp>
        <p:sp>
          <p:nvSpPr>
            <p:cNvPr id="40972" name="Text Box 22"/>
            <p:cNvSpPr txBox="1">
              <a:spLocks noChangeArrowheads="1"/>
            </p:cNvSpPr>
            <p:nvPr/>
          </p:nvSpPr>
          <p:spPr bwMode="auto">
            <a:xfrm>
              <a:off x="2112" y="2400"/>
              <a:ext cx="57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Tahoma" pitchFamily="34" charset="0"/>
                </a:rPr>
                <a:t>365</a:t>
              </a:r>
            </a:p>
          </p:txBody>
        </p:sp>
        <p:sp>
          <p:nvSpPr>
            <p:cNvPr id="40973" name="Text Box 23"/>
            <p:cNvSpPr txBox="1">
              <a:spLocks noChangeArrowheads="1"/>
            </p:cNvSpPr>
            <p:nvPr/>
          </p:nvSpPr>
          <p:spPr bwMode="auto">
            <a:xfrm>
              <a:off x="2160" y="2688"/>
              <a:ext cx="62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Tahoma" pitchFamily="34" charset="0"/>
                </a:rPr>
                <a:t>30</a:t>
              </a:r>
            </a:p>
          </p:txBody>
        </p:sp>
        <p:sp>
          <p:nvSpPr>
            <p:cNvPr id="40974" name="Line 25"/>
            <p:cNvSpPr>
              <a:spLocks noChangeShapeType="1"/>
            </p:cNvSpPr>
            <p:nvPr/>
          </p:nvSpPr>
          <p:spPr bwMode="auto">
            <a:xfrm>
              <a:off x="2160" y="2688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975" name="Text Box 26"/>
            <p:cNvSpPr txBox="1">
              <a:spLocks noChangeArrowheads="1"/>
            </p:cNvSpPr>
            <p:nvPr/>
          </p:nvSpPr>
          <p:spPr bwMode="auto">
            <a:xfrm>
              <a:off x="2688" y="2544"/>
              <a:ext cx="220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Tahoma" pitchFamily="34" charset="0"/>
                </a:rPr>
                <a:t>= 0.0101 × 12.1667</a:t>
              </a:r>
            </a:p>
          </p:txBody>
        </p:sp>
        <p:sp>
          <p:nvSpPr>
            <p:cNvPr id="40976" name="Text Box 27"/>
            <p:cNvSpPr txBox="1">
              <a:spLocks noChangeArrowheads="1"/>
            </p:cNvSpPr>
            <p:nvPr/>
          </p:nvSpPr>
          <p:spPr bwMode="auto">
            <a:xfrm>
              <a:off x="1104" y="3120"/>
              <a:ext cx="3072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Tahoma" pitchFamily="34" charset="0"/>
                </a:rPr>
                <a:t>= 0.1229 = 12.29%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02F01-4B87-4CF5-AC10-347CDD19FFE7}" type="slidenum">
              <a:rPr lang="en-US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Effective Annual Rate (EAR), 1/10, net 40</a:t>
            </a:r>
          </a:p>
        </p:txBody>
      </p:sp>
      <p:sp>
        <p:nvSpPr>
          <p:cNvPr id="419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1430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Periodic rate = 0.01/0.99 = 1.01%.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Periods/year = 365/(40 – 10)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		= 12.1667.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EAR	= (1 + Periodic rate)</a:t>
            </a:r>
            <a:r>
              <a:rPr lang="en-US" baseline="30000" dirty="0" smtClean="0"/>
              <a:t>n</a:t>
            </a:r>
            <a:r>
              <a:rPr lang="en-US" dirty="0" smtClean="0"/>
              <a:t> – 1.0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   	= (1.0101)</a:t>
            </a:r>
            <a:r>
              <a:rPr lang="en-US" baseline="30000" dirty="0" smtClean="0"/>
              <a:t>12.1667</a:t>
            </a:r>
            <a:r>
              <a:rPr lang="en-US" dirty="0" smtClean="0"/>
              <a:t> – 1.0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	= 13.01%.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0A73A-B969-469F-973C-156D0AB67C7D}" type="slidenum">
              <a:rPr lang="en-US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4301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Current Operating Assets Financing Policies</a:t>
            </a:r>
          </a:p>
        </p:txBody>
      </p:sp>
      <p:sp>
        <p:nvSpPr>
          <p:cNvPr id="4301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Moderate:  Match the maturity of the assets with the maturity of the financing.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Aggressive:  Use short-term financing to finance permanent assets.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Conservative:  Use permanent capital for permanent assets and temporary assets.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76CC0-19E7-432C-A4D1-F5FD40D8A1F6}" type="slidenum">
              <a:rPr lang="en-US"/>
              <a:pPr>
                <a:defRPr/>
              </a:pPr>
              <a:t>43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1252537" y="1752600"/>
            <a:ext cx="7815263" cy="4691063"/>
            <a:chOff x="990600" y="1981200"/>
            <a:chExt cx="7815263" cy="4691063"/>
          </a:xfrm>
        </p:grpSpPr>
        <p:sp>
          <p:nvSpPr>
            <p:cNvPr id="44037" name="Rectangle 2"/>
            <p:cNvSpPr>
              <a:spLocks noChangeArrowheads="1"/>
            </p:cNvSpPr>
            <p:nvPr/>
          </p:nvSpPr>
          <p:spPr bwMode="auto">
            <a:xfrm>
              <a:off x="6661150" y="5922963"/>
              <a:ext cx="10144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400" b="1" dirty="0"/>
                <a:t>Years</a:t>
              </a:r>
            </a:p>
          </p:txBody>
        </p:sp>
        <p:sp>
          <p:nvSpPr>
            <p:cNvPr id="44038" name="Rectangle 3"/>
            <p:cNvSpPr>
              <a:spLocks noChangeArrowheads="1"/>
            </p:cNvSpPr>
            <p:nvPr/>
          </p:nvSpPr>
          <p:spPr bwMode="auto">
            <a:xfrm>
              <a:off x="990600" y="1981200"/>
              <a:ext cx="3540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400" b="1" dirty="0"/>
                <a:t>$</a:t>
              </a:r>
            </a:p>
          </p:txBody>
        </p:sp>
        <p:sp>
          <p:nvSpPr>
            <p:cNvPr id="44039" name="Arc 4" descr="25%"/>
            <p:cNvSpPr>
              <a:spLocks/>
            </p:cNvSpPr>
            <p:nvPr/>
          </p:nvSpPr>
          <p:spPr bwMode="auto">
            <a:xfrm rot="2580000">
              <a:off x="1516063" y="2624138"/>
              <a:ext cx="1306513" cy="1473200"/>
            </a:xfrm>
            <a:custGeom>
              <a:avLst/>
              <a:gdLst>
                <a:gd name="T0" fmla="*/ 0 w 21600"/>
                <a:gd name="T1" fmla="*/ 925 h 21600"/>
                <a:gd name="T2" fmla="*/ 822 w 21600"/>
                <a:gd name="T3" fmla="*/ 0 h 21600"/>
                <a:gd name="T4" fmla="*/ 823 w 21600"/>
                <a:gd name="T5" fmla="*/ 92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21530"/>
                  </a:moveTo>
                  <a:cubicBezTo>
                    <a:pt x="38" y="9638"/>
                    <a:pt x="9682" y="14"/>
                    <a:pt x="21574" y="0"/>
                  </a:cubicBezTo>
                </a:path>
                <a:path w="21600" h="21600" stroke="0" extrusionOk="0">
                  <a:moveTo>
                    <a:pt x="0" y="21530"/>
                  </a:moveTo>
                  <a:cubicBezTo>
                    <a:pt x="38" y="9638"/>
                    <a:pt x="9682" y="14"/>
                    <a:pt x="21574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040" name="Rectangle 5" descr="50%"/>
            <p:cNvSpPr>
              <a:spLocks noChangeArrowheads="1"/>
            </p:cNvSpPr>
            <p:nvPr/>
          </p:nvSpPr>
          <p:spPr bwMode="auto">
            <a:xfrm>
              <a:off x="1147763" y="4724400"/>
              <a:ext cx="4940300" cy="150653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041" name="Line 6"/>
            <p:cNvSpPr>
              <a:spLocks noChangeShapeType="1"/>
            </p:cNvSpPr>
            <p:nvPr/>
          </p:nvSpPr>
          <p:spPr bwMode="auto">
            <a:xfrm>
              <a:off x="1143000" y="6237288"/>
              <a:ext cx="556101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042" name="AutoShape 7" descr="50%"/>
            <p:cNvSpPr>
              <a:spLocks noChangeArrowheads="1"/>
            </p:cNvSpPr>
            <p:nvPr/>
          </p:nvSpPr>
          <p:spPr bwMode="auto">
            <a:xfrm rot="16200000">
              <a:off x="3313113" y="2008188"/>
              <a:ext cx="609600" cy="4953000"/>
            </a:xfrm>
            <a:prstGeom prst="rtTriangl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043" name="Arc 8" descr="25%"/>
            <p:cNvSpPr>
              <a:spLocks/>
            </p:cNvSpPr>
            <p:nvPr/>
          </p:nvSpPr>
          <p:spPr bwMode="auto">
            <a:xfrm rot="2580000">
              <a:off x="3497263" y="2471738"/>
              <a:ext cx="1201738" cy="1430338"/>
            </a:xfrm>
            <a:custGeom>
              <a:avLst/>
              <a:gdLst>
                <a:gd name="T0" fmla="*/ 0 w 21600"/>
                <a:gd name="T1" fmla="*/ 900 h 21600"/>
                <a:gd name="T2" fmla="*/ 756 w 21600"/>
                <a:gd name="T3" fmla="*/ 0 h 21600"/>
                <a:gd name="T4" fmla="*/ 757 w 21600"/>
                <a:gd name="T5" fmla="*/ 90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21576"/>
                  </a:moveTo>
                  <a:cubicBezTo>
                    <a:pt x="13" y="9667"/>
                    <a:pt x="9662" y="16"/>
                    <a:pt x="21571" y="0"/>
                  </a:cubicBezTo>
                </a:path>
                <a:path w="21600" h="21600" stroke="0" extrusionOk="0">
                  <a:moveTo>
                    <a:pt x="0" y="21576"/>
                  </a:moveTo>
                  <a:cubicBezTo>
                    <a:pt x="13" y="9667"/>
                    <a:pt x="9662" y="16"/>
                    <a:pt x="21571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044" name="Rectangle 9"/>
            <p:cNvSpPr>
              <a:spLocks noChangeArrowheads="1"/>
            </p:cNvSpPr>
            <p:nvPr/>
          </p:nvSpPr>
          <p:spPr bwMode="auto">
            <a:xfrm>
              <a:off x="1141413" y="3570288"/>
              <a:ext cx="4953000" cy="6096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045" name="Arc 10" descr="25%"/>
            <p:cNvSpPr>
              <a:spLocks/>
            </p:cNvSpPr>
            <p:nvPr/>
          </p:nvSpPr>
          <p:spPr bwMode="auto">
            <a:xfrm rot="2580000">
              <a:off x="5291138" y="2446338"/>
              <a:ext cx="565150" cy="958850"/>
            </a:xfrm>
            <a:custGeom>
              <a:avLst/>
              <a:gdLst>
                <a:gd name="T0" fmla="*/ 0 w 21600"/>
                <a:gd name="T1" fmla="*/ 603 h 21600"/>
                <a:gd name="T2" fmla="*/ 355 w 21600"/>
                <a:gd name="T3" fmla="*/ 0 h 21600"/>
                <a:gd name="T4" fmla="*/ 356 w 21600"/>
                <a:gd name="T5" fmla="*/ 604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21564"/>
                  </a:moveTo>
                  <a:cubicBezTo>
                    <a:pt x="19" y="9672"/>
                    <a:pt x="9647" y="33"/>
                    <a:pt x="21539" y="0"/>
                  </a:cubicBezTo>
                </a:path>
                <a:path w="21600" h="21600" stroke="0" extrusionOk="0">
                  <a:moveTo>
                    <a:pt x="0" y="21564"/>
                  </a:moveTo>
                  <a:cubicBezTo>
                    <a:pt x="19" y="9672"/>
                    <a:pt x="9647" y="33"/>
                    <a:pt x="2153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046" name="AutoShape 11"/>
            <p:cNvSpPr>
              <a:spLocks noChangeArrowheads="1"/>
            </p:cNvSpPr>
            <p:nvPr/>
          </p:nvSpPr>
          <p:spPr bwMode="auto">
            <a:xfrm rot="16200000">
              <a:off x="3351213" y="827087"/>
              <a:ext cx="533400" cy="4953000"/>
            </a:xfrm>
            <a:prstGeom prst="rtTriangl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047" name="Line 12"/>
            <p:cNvSpPr>
              <a:spLocks noChangeShapeType="1"/>
            </p:cNvSpPr>
            <p:nvPr/>
          </p:nvSpPr>
          <p:spPr bwMode="auto">
            <a:xfrm>
              <a:off x="6094413" y="2733675"/>
              <a:ext cx="0" cy="35036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048" name="Line 13"/>
            <p:cNvSpPr>
              <a:spLocks noChangeShapeType="1"/>
            </p:cNvSpPr>
            <p:nvPr/>
          </p:nvSpPr>
          <p:spPr bwMode="auto">
            <a:xfrm flipV="1">
              <a:off x="1143000" y="4181475"/>
              <a:ext cx="4951413" cy="6080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049" name="AutoShape 14"/>
            <p:cNvSpPr>
              <a:spLocks noChangeArrowheads="1"/>
            </p:cNvSpPr>
            <p:nvPr/>
          </p:nvSpPr>
          <p:spPr bwMode="auto">
            <a:xfrm rot="5400000">
              <a:off x="3279426" y="1981728"/>
              <a:ext cx="676974" cy="4953000"/>
            </a:xfrm>
            <a:prstGeom prst="rtTriangl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050" name="Line 15"/>
            <p:cNvSpPr>
              <a:spLocks noChangeShapeType="1"/>
            </p:cNvSpPr>
            <p:nvPr/>
          </p:nvSpPr>
          <p:spPr bwMode="auto">
            <a:xfrm>
              <a:off x="1141413" y="2389188"/>
              <a:ext cx="0" cy="38481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051" name="Rectangle 16"/>
            <p:cNvSpPr>
              <a:spLocks noChangeArrowheads="1"/>
            </p:cNvSpPr>
            <p:nvPr/>
          </p:nvSpPr>
          <p:spPr bwMode="auto">
            <a:xfrm>
              <a:off x="2420938" y="3935413"/>
              <a:ext cx="19970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400" b="1" dirty="0"/>
                <a:t>Perm NOWC</a:t>
              </a:r>
            </a:p>
          </p:txBody>
        </p:sp>
        <p:sp>
          <p:nvSpPr>
            <p:cNvPr id="44052" name="Rectangle 17"/>
            <p:cNvSpPr>
              <a:spLocks noChangeArrowheads="1"/>
            </p:cNvSpPr>
            <p:nvPr/>
          </p:nvSpPr>
          <p:spPr bwMode="auto">
            <a:xfrm>
              <a:off x="2420938" y="5230813"/>
              <a:ext cx="206533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400" b="1" dirty="0"/>
                <a:t>Fixed Assets</a:t>
              </a:r>
            </a:p>
          </p:txBody>
        </p:sp>
        <p:sp>
          <p:nvSpPr>
            <p:cNvPr id="44053" name="Line 18"/>
            <p:cNvSpPr>
              <a:spLocks noChangeShapeType="1"/>
            </p:cNvSpPr>
            <p:nvPr/>
          </p:nvSpPr>
          <p:spPr bwMode="auto">
            <a:xfrm flipV="1">
              <a:off x="1141413" y="3013075"/>
              <a:ext cx="4975225" cy="5572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054" name="Line 19"/>
            <p:cNvSpPr>
              <a:spLocks noChangeShapeType="1"/>
            </p:cNvSpPr>
            <p:nvPr/>
          </p:nvSpPr>
          <p:spPr bwMode="auto">
            <a:xfrm flipV="1">
              <a:off x="1143000" y="3267075"/>
              <a:ext cx="4875213" cy="6080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055" name="Line 20"/>
            <p:cNvSpPr>
              <a:spLocks noChangeShapeType="1"/>
            </p:cNvSpPr>
            <p:nvPr/>
          </p:nvSpPr>
          <p:spPr bwMode="auto">
            <a:xfrm flipV="1">
              <a:off x="1143000" y="4181475"/>
              <a:ext cx="4951413" cy="6080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056" name="Rectangle 21"/>
            <p:cNvSpPr>
              <a:spLocks noChangeArrowheads="1"/>
            </p:cNvSpPr>
            <p:nvPr/>
          </p:nvSpPr>
          <p:spPr bwMode="auto">
            <a:xfrm>
              <a:off x="1939925" y="2109788"/>
              <a:ext cx="21304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400" b="1" dirty="0"/>
                <a:t>Temp. NOWC</a:t>
              </a:r>
            </a:p>
          </p:txBody>
        </p:sp>
        <p:sp>
          <p:nvSpPr>
            <p:cNvPr id="44057" name="Line 22"/>
            <p:cNvSpPr>
              <a:spLocks noChangeShapeType="1"/>
            </p:cNvSpPr>
            <p:nvPr/>
          </p:nvSpPr>
          <p:spPr bwMode="auto">
            <a:xfrm flipH="1">
              <a:off x="2209800" y="2459038"/>
              <a:ext cx="185738" cy="8064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058" name="Line 23"/>
            <p:cNvSpPr>
              <a:spLocks noChangeShapeType="1"/>
            </p:cNvSpPr>
            <p:nvPr/>
          </p:nvSpPr>
          <p:spPr bwMode="auto">
            <a:xfrm>
              <a:off x="3141663" y="2476500"/>
              <a:ext cx="895350" cy="4841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059" name="Line 24"/>
            <p:cNvSpPr>
              <a:spLocks noChangeShapeType="1"/>
            </p:cNvSpPr>
            <p:nvPr/>
          </p:nvSpPr>
          <p:spPr bwMode="auto">
            <a:xfrm>
              <a:off x="3962400" y="2338389"/>
              <a:ext cx="1751013" cy="5461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060" name="Rectangle 25"/>
            <p:cNvSpPr>
              <a:spLocks noChangeArrowheads="1"/>
            </p:cNvSpPr>
            <p:nvPr/>
          </p:nvSpPr>
          <p:spPr bwMode="auto">
            <a:xfrm>
              <a:off x="1373188" y="6215063"/>
              <a:ext cx="74326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en-US" sz="2400" b="1" dirty="0"/>
                <a:t>Lower dashed line, more aggressive.</a:t>
              </a:r>
            </a:p>
          </p:txBody>
        </p:sp>
        <p:sp>
          <p:nvSpPr>
            <p:cNvPr id="44061" name="Rectangle 26"/>
            <p:cNvSpPr>
              <a:spLocks noChangeArrowheads="1"/>
            </p:cNvSpPr>
            <p:nvPr/>
          </p:nvSpPr>
          <p:spPr bwMode="auto">
            <a:xfrm>
              <a:off x="6307138" y="2570163"/>
              <a:ext cx="387350" cy="823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4800" dirty="0"/>
                <a:t>}</a:t>
              </a:r>
            </a:p>
          </p:txBody>
        </p:sp>
        <p:sp>
          <p:nvSpPr>
            <p:cNvPr id="44062" name="Rectangle 27"/>
            <p:cNvSpPr>
              <a:spLocks noChangeArrowheads="1"/>
            </p:cNvSpPr>
            <p:nvPr/>
          </p:nvSpPr>
          <p:spPr bwMode="auto">
            <a:xfrm>
              <a:off x="6700838" y="2655888"/>
              <a:ext cx="1081088" cy="749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 b="1" dirty="0"/>
                <a:t>S-T</a:t>
              </a:r>
            </a:p>
            <a:p>
              <a:pPr>
                <a:lnSpc>
                  <a:spcPct val="90000"/>
                </a:lnSpc>
              </a:pPr>
              <a:r>
                <a:rPr lang="en-US" sz="2400" b="1" dirty="0"/>
                <a:t>Loans</a:t>
              </a:r>
            </a:p>
          </p:txBody>
        </p:sp>
        <p:sp>
          <p:nvSpPr>
            <p:cNvPr id="44063" name="Line 28"/>
            <p:cNvSpPr>
              <a:spLocks noChangeShapeType="1"/>
            </p:cNvSpPr>
            <p:nvPr/>
          </p:nvSpPr>
          <p:spPr bwMode="auto">
            <a:xfrm>
              <a:off x="6248400" y="3417888"/>
              <a:ext cx="37941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064" name="Line 29"/>
            <p:cNvSpPr>
              <a:spLocks noChangeShapeType="1"/>
            </p:cNvSpPr>
            <p:nvPr/>
          </p:nvSpPr>
          <p:spPr bwMode="auto">
            <a:xfrm>
              <a:off x="6627813" y="3419475"/>
              <a:ext cx="0" cy="25130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065" name="Line 30"/>
            <p:cNvSpPr>
              <a:spLocks noChangeShapeType="1"/>
            </p:cNvSpPr>
            <p:nvPr/>
          </p:nvSpPr>
          <p:spPr bwMode="auto">
            <a:xfrm>
              <a:off x="6248400" y="5932488"/>
              <a:ext cx="37941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066" name="Line 31"/>
            <p:cNvSpPr>
              <a:spLocks noChangeShapeType="1"/>
            </p:cNvSpPr>
            <p:nvPr/>
          </p:nvSpPr>
          <p:spPr bwMode="auto">
            <a:xfrm>
              <a:off x="6629400" y="4484688"/>
              <a:ext cx="37941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067" name="Rectangle 32"/>
            <p:cNvSpPr>
              <a:spLocks noChangeArrowheads="1"/>
            </p:cNvSpPr>
            <p:nvPr/>
          </p:nvSpPr>
          <p:spPr bwMode="auto">
            <a:xfrm>
              <a:off x="7145338" y="3706813"/>
              <a:ext cx="1319213" cy="1187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400" b="1" dirty="0"/>
                <a:t>L-T Fin:</a:t>
              </a:r>
            </a:p>
            <a:p>
              <a:r>
                <a:rPr lang="en-US" sz="2400" b="1" dirty="0"/>
                <a:t>Stock &amp;</a:t>
              </a:r>
            </a:p>
            <a:p>
              <a:r>
                <a:rPr lang="en-US" sz="2400" b="1" dirty="0"/>
                <a:t>Bonds,</a:t>
              </a:r>
            </a:p>
          </p:txBody>
        </p:sp>
      </p:grpSp>
      <p:sp>
        <p:nvSpPr>
          <p:cNvPr id="44036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Moderate Financing Policy</a:t>
            </a:r>
          </a:p>
        </p:txBody>
      </p:sp>
    </p:spTree>
    <p:extLst>
      <p:ext uri="{BB962C8B-B14F-4D97-AF65-F5344CB8AC3E}">
        <p14:creationId xmlns="" xmlns:p14="http://schemas.microsoft.com/office/powerpoint/2010/main" val="8590067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C978B0-BE11-48F0-AE3F-0E45EB623E78}" type="slidenum">
              <a:rPr lang="en-US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4608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What are the advantages of short-term debt vs. long-term debt?</a:t>
            </a:r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Low cost-- yield curve usually slopes upward.</a:t>
            </a:r>
          </a:p>
          <a:p>
            <a:pPr eaLnBrk="1" hangingPunct="1"/>
            <a:r>
              <a:rPr lang="en-US" dirty="0" smtClean="0"/>
              <a:t>Can get funds relatively quickly.</a:t>
            </a:r>
          </a:p>
          <a:p>
            <a:pPr eaLnBrk="1" hangingPunct="1"/>
            <a:r>
              <a:rPr lang="en-US" dirty="0" smtClean="0"/>
              <a:t>Can repay without penalty.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5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A868B-0008-420B-8E84-84DF82334285}" type="slidenum">
              <a:rPr lang="en-US"/>
              <a:pPr>
                <a:defRPr/>
              </a:pPr>
              <a:t>45</a:t>
            </a:fld>
            <a:endParaRPr lang="en-US" dirty="0"/>
          </a:p>
        </p:txBody>
      </p:sp>
      <p:sp>
        <p:nvSpPr>
          <p:cNvPr id="4710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What are the disadvantages of short-term debt vs. long-term debt?</a:t>
            </a:r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Higher risk.  The required repayment comes quicker, and the company may have trouble rolling over loans.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5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21BE8E-9E57-477C-90CA-7E06352A9666}" type="slidenum">
              <a:rPr lang="en-US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4813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Commercial Paper (CP)</a:t>
            </a:r>
          </a:p>
        </p:txBody>
      </p:sp>
      <p:sp>
        <p:nvSpPr>
          <p:cNvPr id="4813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182688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Short term notes issued by large, strong companies.  RR couldn’t issue CP--it’s too small.</a:t>
            </a:r>
          </a:p>
          <a:p>
            <a:pPr eaLnBrk="1" hangingPunct="1"/>
            <a:r>
              <a:rPr lang="en-US" dirty="0" smtClean="0"/>
              <a:t>CP trades in the market at rates just above T-bill rate.</a:t>
            </a:r>
          </a:p>
          <a:p>
            <a:pPr eaLnBrk="1" hangingPunct="1"/>
            <a:r>
              <a:rPr lang="en-US" dirty="0" smtClean="0"/>
              <a:t>CP is bought with surplus cash by banks and other companies, then held as a marketable security for liquidity purposes.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BED47F-9400-4CAB-A743-9B64D5EB3CD9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123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Basic Definitions</a:t>
            </a:r>
          </a:p>
        </p:txBody>
      </p:sp>
      <p:sp>
        <p:nvSpPr>
          <p:cNvPr id="5124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Net operating working capital (NOWC):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	Operating CA – Operating CL =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	(Cash + Inv. + A/R) – (Accruals + A/P)</a:t>
            </a:r>
          </a:p>
          <a:p>
            <a:pPr eaLnBrk="1" hangingPunct="1"/>
            <a:r>
              <a:rPr lang="en-US" sz="2800" dirty="0"/>
              <a:t>Working capital: </a:t>
            </a:r>
          </a:p>
          <a:p>
            <a:pPr eaLnBrk="1" hangingPunct="1">
              <a:buNone/>
            </a:pPr>
            <a:r>
              <a:rPr lang="en-US" sz="2800" dirty="0"/>
              <a:t>		 Total current assets used in operations.</a:t>
            </a:r>
          </a:p>
          <a:p>
            <a:pPr eaLnBrk="1" hangingPunct="1"/>
            <a:r>
              <a:rPr lang="en-US" sz="2800" dirty="0"/>
              <a:t>Net working capital:</a:t>
            </a:r>
          </a:p>
          <a:p>
            <a:pPr eaLnBrk="1" hangingPunct="1">
              <a:buNone/>
            </a:pPr>
            <a:r>
              <a:rPr lang="en-US" sz="2800" dirty="0"/>
              <a:t>		Current assets – Current </a:t>
            </a:r>
            <a:r>
              <a:rPr lang="en-US" sz="2800" dirty="0" smtClean="0"/>
              <a:t>liabilities</a:t>
            </a:r>
            <a:r>
              <a:rPr lang="en-US" sz="2800" dirty="0"/>
              <a:t>.</a:t>
            </a:r>
          </a:p>
        </p:txBody>
      </p:sp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7553325" y="5853113"/>
            <a:ext cx="12096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/>
              <a:t>(More…)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92D64-95EE-48ED-AC55-F6F58D16706F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Definitions </a:t>
            </a:r>
            <a:r>
              <a:rPr lang="en-US" sz="3600" dirty="0" smtClean="0"/>
              <a:t>(Continued)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Working capital management: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Includes both establishing working capital policy and then the day-to-day control of cash, inventories, receivables, accruals, and accounts payable.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Working capital policy: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level of each current asset.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How current assets are financed.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7FED64-80CE-4009-BB26-7E5B1D92A3C0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171" name="Rectangle 15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Selected Ratios for RR</a:t>
            </a:r>
          </a:p>
        </p:txBody>
      </p:sp>
      <p:graphicFrame>
        <p:nvGraphicFramePr>
          <p:cNvPr id="7212" name="Group 4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78072177"/>
              </p:ext>
            </p:extLst>
          </p:nvPr>
        </p:nvGraphicFramePr>
        <p:xfrm>
          <a:off x="1182688" y="1905000"/>
          <a:ext cx="6284912" cy="4389120"/>
        </p:xfrm>
        <a:graphic>
          <a:graphicData uri="http://schemas.openxmlformats.org/drawingml/2006/table">
            <a:tbl>
              <a:tblPr/>
              <a:tblGrid>
                <a:gridCol w="2590800"/>
                <a:gridCol w="1712912"/>
                <a:gridCol w="1981200"/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Industry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Current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1.75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2.25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Quick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0.92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1.16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TL/Assets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58.76%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50.00%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Turnover of Cash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16.67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22.22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DSO(365-day year)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45.63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32.00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Inv. Turnover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10.80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20.00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F.A. Turnover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7.75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13.22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T.A. Turnover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2.60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Profit Margin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2.07%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ROE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10.45%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21.00%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Payables deferral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30.00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33.00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2863E-E6DD-4B6B-94AC-C2E57C467BD6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19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How does RR’s working capital policy compare with the industry?</a:t>
            </a:r>
          </a:p>
        </p:txBody>
      </p:sp>
      <p:sp>
        <p:nvSpPr>
          <p:cNvPr id="8196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Working capital policy is reflected in a firm’s current ratio, quick ratio, turnover of cash and securities, inventory turnover, and DSO.</a:t>
            </a:r>
          </a:p>
          <a:p>
            <a:pPr eaLnBrk="1" hangingPunct="1"/>
            <a:r>
              <a:rPr lang="en-US" dirty="0" smtClean="0"/>
              <a:t>These ratios indicate RR has large amounts of working capital relative to its level of sales.  Thus, RR is following a relaxed policy.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5509B1-0E78-4E19-B6F1-D269D6FC180C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Is RR inefficient or just conservative?</a:t>
            </a:r>
          </a:p>
        </p:txBody>
      </p:sp>
      <p:sp>
        <p:nvSpPr>
          <p:cNvPr id="922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relaxed policy may be appropriate if it reduces risk more than profitability.</a:t>
            </a:r>
          </a:p>
          <a:p>
            <a:pPr eaLnBrk="1" hangingPunct="1"/>
            <a:r>
              <a:rPr lang="en-US" dirty="0" smtClean="0"/>
              <a:t>However, RR is much less profitable than the average firm in the industry.  This suggests that the company probably has excessive working capital.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680</TotalTime>
  <Pages>35</Pages>
  <Words>2145</Words>
  <Application>Microsoft Office PowerPoint</Application>
  <PresentationFormat>On-screen Show (4:3)</PresentationFormat>
  <Paragraphs>393</Paragraphs>
  <Slides>46</Slides>
  <Notes>45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Blends</vt:lpstr>
      <vt:lpstr>Brigham &amp; Ehrhardt</vt:lpstr>
      <vt:lpstr>CHAPTER 16</vt:lpstr>
      <vt:lpstr>Topics in Chapter</vt:lpstr>
      <vt:lpstr>Slide 4</vt:lpstr>
      <vt:lpstr>Basic Definitions</vt:lpstr>
      <vt:lpstr>Definitions (Continued)</vt:lpstr>
      <vt:lpstr>Selected Ratios for RR</vt:lpstr>
      <vt:lpstr>How does RR’s working capital policy compare with the industry?</vt:lpstr>
      <vt:lpstr>Is RR inefficient or just conservative?</vt:lpstr>
      <vt:lpstr>Cash Conversion Cycle</vt:lpstr>
      <vt:lpstr>Cash Conversion Cycle (Cont.)</vt:lpstr>
      <vt:lpstr>Cash Conversion Cycle (Cont.)</vt:lpstr>
      <vt:lpstr>Cash Management: Cash doesn’t earn interest, so why hold it?</vt:lpstr>
      <vt:lpstr>What’s the goal of cash management?</vt:lpstr>
      <vt:lpstr>Ways to Minimize Cash Holdings</vt:lpstr>
      <vt:lpstr>Minimizing Cash (Continued)</vt:lpstr>
      <vt:lpstr>Cash Budget: The Primary Cash Management Tool</vt:lpstr>
      <vt:lpstr>Data Required for Cash Budget</vt:lpstr>
      <vt:lpstr>RR’s Cash Budget for January and February</vt:lpstr>
      <vt:lpstr>Cash Budget (Continued)</vt:lpstr>
      <vt:lpstr>Should depreciation be explicitly included in the cash budget?</vt:lpstr>
      <vt:lpstr>What are some other potential cash inflows besides collections?</vt:lpstr>
      <vt:lpstr>How can interest earned or paid on short-term securities or loans be incorporated in the cash budget?</vt:lpstr>
      <vt:lpstr>How could bad debts be worked into the cash budget?</vt:lpstr>
      <vt:lpstr>Cash budget forecasts the company’s cash holdings to exceed targeted cash balance every month, except for October and November.</vt:lpstr>
      <vt:lpstr>Why might RR want to maintain a relatively high amount of cash?</vt:lpstr>
      <vt:lpstr>Is RR holding too much inventory?</vt:lpstr>
      <vt:lpstr>If RR reduces its inventory, without adversely affecting sales, what effect will this have on its cash position?</vt:lpstr>
      <vt:lpstr>Accounts Receivable Management: Do RR’s customers pay more or less promptly than those of its competitors?</vt:lpstr>
      <vt:lpstr>Elements of Credit Policy</vt:lpstr>
      <vt:lpstr>Credit Policy (Continued)</vt:lpstr>
      <vt:lpstr>Does RR face any risk if it tightens its credit policy?</vt:lpstr>
      <vt:lpstr>If RR succeeds in reducing DSO without adversely affecting sales, what effect would this have on its cash position?</vt:lpstr>
      <vt:lpstr>Is there a cost to accruals?  Can firms control accruals?</vt:lpstr>
      <vt:lpstr>What is trade credit?</vt:lpstr>
      <vt:lpstr>RR buys $200,000 of materials net, on terms of 1/10, net 30 but pays on Day 40.  Find free and costly trade credit.</vt:lpstr>
      <vt:lpstr>Gross/Net Breakdown</vt:lpstr>
      <vt:lpstr>Free and Costly Trade Credit</vt:lpstr>
      <vt:lpstr>Nominal Cost of Costly Trade Credit, rNOM</vt:lpstr>
      <vt:lpstr>Nominal Cost Formula, 1/10, net 40</vt:lpstr>
      <vt:lpstr>Effective Annual Rate (EAR), 1/10, net 40</vt:lpstr>
      <vt:lpstr>Current Operating Assets Financing Policies</vt:lpstr>
      <vt:lpstr>Moderate Financing Policy</vt:lpstr>
      <vt:lpstr>What are the advantages of short-term debt vs. long-term debt?</vt:lpstr>
      <vt:lpstr>What are the disadvantages of short-term debt vs. long-term debt?</vt:lpstr>
      <vt:lpstr>Commercial Paper (CP)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Capital, PowerPoint Show</dc:title>
  <dc:subject>Powerpoint Show</dc:subject>
  <dc:creator>Mike Ehrhardt</dc:creator>
  <cp:lastModifiedBy>Brown, Kendra</cp:lastModifiedBy>
  <cp:revision>158</cp:revision>
  <cp:lastPrinted>1997-09-16T12:35:54Z</cp:lastPrinted>
  <dcterms:created xsi:type="dcterms:W3CDTF">1995-08-31T17:03:00Z</dcterms:created>
  <dcterms:modified xsi:type="dcterms:W3CDTF">2012-12-19T19:20:51Z</dcterms:modified>
</cp:coreProperties>
</file>