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69"/>
  </p:notesMasterIdLst>
  <p:handoutMasterIdLst>
    <p:handoutMasterId r:id="rId70"/>
  </p:handoutMasterIdLst>
  <p:sldIdLst>
    <p:sldId id="335" r:id="rId2"/>
    <p:sldId id="304" r:id="rId3"/>
    <p:sldId id="256" r:id="rId4"/>
    <p:sldId id="322" r:id="rId5"/>
    <p:sldId id="257" r:id="rId6"/>
    <p:sldId id="258" r:id="rId7"/>
    <p:sldId id="259" r:id="rId8"/>
    <p:sldId id="323" r:id="rId9"/>
    <p:sldId id="324" r:id="rId10"/>
    <p:sldId id="300" r:id="rId11"/>
    <p:sldId id="261" r:id="rId12"/>
    <p:sldId id="325" r:id="rId13"/>
    <p:sldId id="301" r:id="rId14"/>
    <p:sldId id="263" r:id="rId15"/>
    <p:sldId id="302" r:id="rId16"/>
    <p:sldId id="320" r:id="rId17"/>
    <p:sldId id="298" r:id="rId18"/>
    <p:sldId id="326" r:id="rId19"/>
    <p:sldId id="327" r:id="rId20"/>
    <p:sldId id="299" r:id="rId21"/>
    <p:sldId id="328" r:id="rId22"/>
    <p:sldId id="329" r:id="rId23"/>
    <p:sldId id="330" r:id="rId24"/>
    <p:sldId id="268" r:id="rId25"/>
    <p:sldId id="294" r:id="rId26"/>
    <p:sldId id="333" r:id="rId27"/>
    <p:sldId id="334" r:id="rId28"/>
    <p:sldId id="295" r:id="rId29"/>
    <p:sldId id="269" r:id="rId30"/>
    <p:sldId id="306" r:id="rId31"/>
    <p:sldId id="305" r:id="rId32"/>
    <p:sldId id="289" r:id="rId33"/>
    <p:sldId id="321" r:id="rId34"/>
    <p:sldId id="307" r:id="rId35"/>
    <p:sldId id="270" r:id="rId36"/>
    <p:sldId id="271" r:id="rId37"/>
    <p:sldId id="308" r:id="rId38"/>
    <p:sldId id="272" r:id="rId39"/>
    <p:sldId id="273" r:id="rId40"/>
    <p:sldId id="297" r:id="rId41"/>
    <p:sldId id="296" r:id="rId42"/>
    <p:sldId id="274" r:id="rId43"/>
    <p:sldId id="275" r:id="rId44"/>
    <p:sldId id="276" r:id="rId45"/>
    <p:sldId id="277" r:id="rId46"/>
    <p:sldId id="291" r:id="rId47"/>
    <p:sldId id="278" r:id="rId48"/>
    <p:sldId id="279" r:id="rId49"/>
    <p:sldId id="292" r:id="rId50"/>
    <p:sldId id="293" r:id="rId51"/>
    <p:sldId id="280" r:id="rId52"/>
    <p:sldId id="281" r:id="rId53"/>
    <p:sldId id="282" r:id="rId54"/>
    <p:sldId id="283" r:id="rId55"/>
    <p:sldId id="284" r:id="rId56"/>
    <p:sldId id="286" r:id="rId57"/>
    <p:sldId id="310" r:id="rId58"/>
    <p:sldId id="311" r:id="rId59"/>
    <p:sldId id="312" r:id="rId60"/>
    <p:sldId id="318" r:id="rId61"/>
    <p:sldId id="313" r:id="rId62"/>
    <p:sldId id="315" r:id="rId63"/>
    <p:sldId id="309" r:id="rId64"/>
    <p:sldId id="317" r:id="rId65"/>
    <p:sldId id="285" r:id="rId66"/>
    <p:sldId id="287" r:id="rId67"/>
    <p:sldId id="288" r:id="rId68"/>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3D5D9"/>
    <a:srgbClr val="C1CEFF"/>
    <a:srgbClr val="FEFF88"/>
    <a:srgbClr val="7FFF00"/>
    <a:srgbClr val="438E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15" autoAdjust="0"/>
    <p:restoredTop sz="94660"/>
  </p:normalViewPr>
  <p:slideViewPr>
    <p:cSldViewPr>
      <p:cViewPr varScale="1">
        <p:scale>
          <a:sx n="75" d="100"/>
          <a:sy n="75" d="100"/>
        </p:scale>
        <p:origin x="-984" y="-90"/>
      </p:cViewPr>
      <p:guideLst>
        <p:guide orient="horz" pos="1536"/>
        <p:guide pos="53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80" d="100"/>
        <a:sy n="180" d="100"/>
      </p:scale>
      <p:origin x="0" y="0"/>
    </p:cViewPr>
  </p:sorterViewPr>
  <p:notesViewPr>
    <p:cSldViewPr>
      <p:cViewPr varScale="1">
        <p:scale>
          <a:sx n="109" d="100"/>
          <a:sy n="109" d="100"/>
        </p:scale>
        <p:origin x="-3725"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684208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7613" cy="4114800"/>
          </a:xfrm>
          <a:prstGeom prst="rect">
            <a:avLst/>
          </a:prstGeom>
          <a:noFill/>
          <a:ln w="12700">
            <a:noFill/>
            <a:miter lim="800000"/>
            <a:headEnd/>
            <a:tailEnd/>
          </a:ln>
          <a:effectLst/>
        </p:spPr>
        <p:txBody>
          <a:bodyPr vert="horz" wrap="square" lIns="93662" tIns="47625" rIns="93662" bIns="4762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399213" y="8747125"/>
            <a:ext cx="393700" cy="307975"/>
          </a:xfrm>
          <a:prstGeom prst="rect">
            <a:avLst/>
          </a:prstGeom>
          <a:noFill/>
          <a:ln w="12700">
            <a:noFill/>
            <a:miter lim="800000"/>
            <a:headEnd/>
            <a:tailEnd/>
          </a:ln>
          <a:effectLst/>
        </p:spPr>
        <p:txBody>
          <a:bodyPr wrap="none" lIns="93662" tIns="47625" rIns="93662" bIns="47625" anchor="ctr">
            <a:spAutoFit/>
          </a:bodyPr>
          <a:lstStyle/>
          <a:p>
            <a:pPr algn="r" defTabSz="955675"/>
            <a:fld id="{0E52D7C7-B0E6-4B33-B49D-148ABE499CAE}" type="slidenum">
              <a:rPr lang="en-US" sz="1400">
                <a:latin typeface="Times New Roman" pitchFamily="18" charset="0"/>
              </a:rPr>
              <a:pPr algn="r" defTabSz="955675"/>
              <a:t>‹#›</a:t>
            </a:fld>
            <a:endParaRPr lang="en-US" sz="1400" dirty="0">
              <a:latin typeface="Times New Roman" pitchFamily="18" charset="0"/>
            </a:endParaRPr>
          </a:p>
        </p:txBody>
      </p:sp>
    </p:spTree>
    <p:extLst>
      <p:ext uri="{BB962C8B-B14F-4D97-AF65-F5344CB8AC3E}">
        <p14:creationId xmlns="" xmlns:p14="http://schemas.microsoft.com/office/powerpoint/2010/main" val="1957313326"/>
      </p:ext>
    </p:extLst>
  </p:cSld>
  <p:clrMap bg1="lt1" tx1="dk1" bg2="lt2" tx2="dk2" accent1="accent1" accent2="accent2" accent3="accent3" accent4="accent4" accent5="accent5" accent6="accent6" hlink="hlink" folHlink="folHlink"/>
  <p:notesStyle>
    <a:lvl1pPr algn="l" defTabSz="955675"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66725" algn="l" defTabSz="955675"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35038" algn="l" defTabSz="955675"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401763" algn="l" defTabSz="955675"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70075" algn="l" defTabSz="955675"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Rot="1" noChangeAspect="1" noChangeArrowheads="1" noTextEdit="1"/>
          </p:cNvSpPr>
          <p:nvPr>
            <p:ph type="sldImg"/>
          </p:nvPr>
        </p:nvSpPr>
        <p:spPr>
          <a:xfrm>
            <a:off x="1144588" y="687388"/>
            <a:ext cx="4570412" cy="3427412"/>
          </a:xfrm>
          <a:ln/>
        </p:spPr>
      </p:sp>
      <p:sp>
        <p:nvSpPr>
          <p:cNvPr id="190467" name="Rectangle 3"/>
          <p:cNvSpPr>
            <a:spLocks noGrp="1" noChangeArrowheads="1"/>
          </p:cNvSpPr>
          <p:nvPr>
            <p:ph type="body" idx="1"/>
          </p:nvPr>
        </p:nvSpPr>
        <p:spPr>
          <a:xfrm>
            <a:off x="685800" y="4341813"/>
            <a:ext cx="5486400" cy="4114800"/>
          </a:xfrm>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9746" name="Group 2"/>
          <p:cNvGrpSpPr>
            <a:grpSpLocks/>
          </p:cNvGrpSpPr>
          <p:nvPr/>
        </p:nvGrpSpPr>
        <p:grpSpPr bwMode="auto">
          <a:xfrm>
            <a:off x="0" y="2438400"/>
            <a:ext cx="9009063" cy="1052513"/>
            <a:chOff x="0" y="1536"/>
            <a:chExt cx="5675" cy="663"/>
          </a:xfrm>
        </p:grpSpPr>
        <p:grpSp>
          <p:nvGrpSpPr>
            <p:cNvPr id="159747" name="Group 3"/>
            <p:cNvGrpSpPr>
              <a:grpSpLocks/>
            </p:cNvGrpSpPr>
            <p:nvPr/>
          </p:nvGrpSpPr>
          <p:grpSpPr bwMode="auto">
            <a:xfrm>
              <a:off x="183" y="1604"/>
              <a:ext cx="448" cy="299"/>
              <a:chOff x="720" y="336"/>
              <a:chExt cx="624" cy="432"/>
            </a:xfrm>
          </p:grpSpPr>
          <p:sp>
            <p:nvSpPr>
              <p:cNvPr id="159748"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dirty="0"/>
              </a:p>
            </p:txBody>
          </p:sp>
          <p:sp>
            <p:nvSpPr>
              <p:cNvPr id="159749"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dirty="0"/>
              </a:p>
            </p:txBody>
          </p:sp>
        </p:grpSp>
        <p:grpSp>
          <p:nvGrpSpPr>
            <p:cNvPr id="159750" name="Group 6"/>
            <p:cNvGrpSpPr>
              <a:grpSpLocks/>
            </p:cNvGrpSpPr>
            <p:nvPr/>
          </p:nvGrpSpPr>
          <p:grpSpPr bwMode="auto">
            <a:xfrm>
              <a:off x="261" y="1870"/>
              <a:ext cx="465" cy="299"/>
              <a:chOff x="912" y="2640"/>
              <a:chExt cx="672" cy="432"/>
            </a:xfrm>
          </p:grpSpPr>
          <p:sp>
            <p:nvSpPr>
              <p:cNvPr id="159751"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dirty="0"/>
              </a:p>
            </p:txBody>
          </p:sp>
          <p:sp>
            <p:nvSpPr>
              <p:cNvPr id="159752"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dirty="0"/>
              </a:p>
            </p:txBody>
          </p:sp>
        </p:grpSp>
        <p:sp>
          <p:nvSpPr>
            <p:cNvPr id="159753"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dirty="0"/>
            </a:p>
          </p:txBody>
        </p:sp>
        <p:sp>
          <p:nvSpPr>
            <p:cNvPr id="159754"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dirty="0"/>
            </a:p>
          </p:txBody>
        </p:sp>
        <p:sp>
          <p:nvSpPr>
            <p:cNvPr id="159755"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dirty="0"/>
            </a:p>
          </p:txBody>
        </p:sp>
      </p:grpSp>
      <p:sp>
        <p:nvSpPr>
          <p:cNvPr id="159756"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15975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59760"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DCBA7396-D703-47D0-92F1-CE6A97F0FF56}" type="slidenum">
              <a:rPr lang="en-US"/>
              <a:pPr/>
              <a:t>‹#›</a:t>
            </a:fld>
            <a:endParaRPr lang="en-US" dirty="0"/>
          </a:p>
        </p:txBody>
      </p:sp>
      <p:sp>
        <p:nvSpPr>
          <p:cNvPr id="17" name="TextBox 16"/>
          <p:cNvSpPr txBox="1"/>
          <p:nvPr userDrawn="1"/>
        </p:nvSpPr>
        <p:spPr>
          <a:xfrm>
            <a:off x="0" y="6411912"/>
            <a:ext cx="9144000" cy="369888"/>
          </a:xfrm>
          <a:prstGeom prst="rect">
            <a:avLst/>
          </a:prstGeom>
          <a:noFill/>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900" dirty="0" smtClean="0">
                <a:cs typeface="+mn-cs"/>
              </a:rPr>
              <a:t>© 2014 Cengage Learning. All Rights Reserved. May not be copied, scanned, or duplicated, in whole or in part, except for use as </a:t>
            </a:r>
          </a:p>
          <a:p>
            <a:pPr algn="ctr" eaLnBrk="1" hangingPunct="1">
              <a:defRPr/>
            </a:pPr>
            <a:r>
              <a:rPr lang="en-US" sz="900" dirty="0" smtClean="0">
                <a:cs typeface="+mn-cs"/>
              </a:rPr>
              <a:t>permitted in a license distributed with a certain product or service or otherwise on a password-protected website for classroom use.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6B094F5-ECAD-4CF2-8B59-F39B9C2C046F}"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6316E3C-86A9-4E24-A457-DD4A5BD05ABA}"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688" y="2017713"/>
            <a:ext cx="7772400" cy="4114800"/>
          </a:xfrm>
        </p:spPr>
        <p:txBody>
          <a:bodyPr/>
          <a:lstStyle/>
          <a:p>
            <a:endParaRPr lang="en-US" dirty="0"/>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a:xfrm>
            <a:off x="7042150" y="6243638"/>
            <a:ext cx="1905000" cy="457200"/>
          </a:xfrm>
        </p:spPr>
        <p:txBody>
          <a:bodyPr/>
          <a:lstStyle>
            <a:lvl1pPr>
              <a:defRPr/>
            </a:lvl1pPr>
          </a:lstStyle>
          <a:p>
            <a:fld id="{0B885507-395B-49A7-9D13-103344570504}"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88" y="41513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62050" y="6243638"/>
            <a:ext cx="1905000" cy="457200"/>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7" name="Slide Number Placeholder 6"/>
          <p:cNvSpPr>
            <a:spLocks noGrp="1"/>
          </p:cNvSpPr>
          <p:nvPr>
            <p:ph type="sldNum" sz="quarter" idx="12"/>
          </p:nvPr>
        </p:nvSpPr>
        <p:spPr>
          <a:xfrm>
            <a:off x="7042150" y="6243638"/>
            <a:ext cx="1905000" cy="457200"/>
          </a:xfrm>
        </p:spPr>
        <p:txBody>
          <a:bodyPr/>
          <a:lstStyle>
            <a:lvl1pPr>
              <a:defRPr/>
            </a:lvl1pPr>
          </a:lstStyle>
          <a:p>
            <a:fld id="{8A1303F9-298E-4D24-A214-A074A87D6704}"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60AEC70-26E3-4CC4-84AE-C7C834CA120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58ACA37-850C-415E-AAF3-3BB75B2155BE}"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62050" y="6243638"/>
            <a:ext cx="1905000" cy="457200"/>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7CB707B-5DEE-4D8A-9B58-51DE7D14218D}"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1162050" y="6243638"/>
            <a:ext cx="1905000" cy="457200"/>
          </a:xfrm>
          <a:prstGeom prst="rect">
            <a:avLst/>
          </a:prstGeom>
        </p:spPr>
        <p:txBody>
          <a:bodyPr/>
          <a:lstStyle>
            <a:lvl1pPr>
              <a:defRPr/>
            </a:lvl1pPr>
          </a:lstStyle>
          <a:p>
            <a:endParaRPr lang="en-US" dirty="0"/>
          </a:p>
        </p:txBody>
      </p:sp>
      <p:sp>
        <p:nvSpPr>
          <p:cNvPr id="8" name="Footer Placeholder 7"/>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43E9FAF9-B768-43B1-9892-738ED15B3FBF}"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1162050" y="6243638"/>
            <a:ext cx="1905000" cy="457200"/>
          </a:xfrm>
          <a:prstGeom prst="rect">
            <a:avLst/>
          </a:prstGeom>
        </p:spPr>
        <p:txBody>
          <a:bodyPr/>
          <a:lstStyle>
            <a:lvl1pPr>
              <a:defRPr/>
            </a:lvl1pPr>
          </a:lstStyle>
          <a:p>
            <a:endParaRPr lang="en-US" dirty="0"/>
          </a:p>
        </p:txBody>
      </p:sp>
      <p:sp>
        <p:nvSpPr>
          <p:cNvPr id="4" name="Footer Placeholder 3"/>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B71E82A4-21D4-49B5-B437-D5449CAEB560}"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162050" y="6243638"/>
            <a:ext cx="1905000" cy="457200"/>
          </a:xfrm>
          <a:prstGeom prst="rect">
            <a:avLst/>
          </a:prstGeom>
        </p:spPr>
        <p:txBody>
          <a:bodyPr/>
          <a:lstStyle>
            <a:lvl1pPr>
              <a:defRPr/>
            </a:lvl1pPr>
          </a:lstStyle>
          <a:p>
            <a:endParaRPr lang="en-US" dirty="0"/>
          </a:p>
        </p:txBody>
      </p:sp>
      <p:sp>
        <p:nvSpPr>
          <p:cNvPr id="3" name="Footer Placeholder 2"/>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090AAB8E-687F-49E0-9742-CAFA2CD34F93}"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162050" y="6243638"/>
            <a:ext cx="1905000" cy="457200"/>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AF353C2-A911-41C2-8DCA-B18140249D5C}"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162050" y="6243638"/>
            <a:ext cx="1905000" cy="457200"/>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CF5E569-C461-4CEA-A158-03760F6F6A07}"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8722"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dirty="0">
              <a:latin typeface="Tahoma" pitchFamily="34" charset="0"/>
            </a:endParaRPr>
          </a:p>
        </p:txBody>
      </p:sp>
      <p:sp>
        <p:nvSpPr>
          <p:cNvPr id="158723"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dirty="0">
              <a:latin typeface="Tahoma" pitchFamily="34" charset="0"/>
            </a:endParaRPr>
          </a:p>
        </p:txBody>
      </p:sp>
      <p:sp>
        <p:nvSpPr>
          <p:cNvPr id="158724"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dirty="0">
              <a:latin typeface="Tahoma" pitchFamily="34" charset="0"/>
            </a:endParaRPr>
          </a:p>
        </p:txBody>
      </p:sp>
      <p:sp>
        <p:nvSpPr>
          <p:cNvPr id="158725"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dirty="0">
              <a:latin typeface="Tahoma" pitchFamily="34" charset="0"/>
            </a:endParaRPr>
          </a:p>
        </p:txBody>
      </p:sp>
      <p:sp>
        <p:nvSpPr>
          <p:cNvPr id="158726"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dirty="0">
              <a:latin typeface="Tahoma" pitchFamily="34" charset="0"/>
            </a:endParaRPr>
          </a:p>
        </p:txBody>
      </p:sp>
      <p:sp>
        <p:nvSpPr>
          <p:cNvPr id="158727"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dirty="0">
              <a:latin typeface="Tahoma" pitchFamily="34" charset="0"/>
            </a:endParaRPr>
          </a:p>
        </p:txBody>
      </p:sp>
      <p:sp>
        <p:nvSpPr>
          <p:cNvPr id="158728"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dirty="0">
              <a:latin typeface="Tahoma" pitchFamily="34" charset="0"/>
            </a:endParaRPr>
          </a:p>
        </p:txBody>
      </p:sp>
      <p:sp>
        <p:nvSpPr>
          <p:cNvPr id="158729"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58730"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8733"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fld id="{FF60FED3-B52B-4F9E-BDE9-ED8F87C77487}" type="slidenum">
              <a:rPr lang="en-US"/>
              <a:pPr/>
              <a:t>‹#›</a:t>
            </a:fld>
            <a:endParaRPr lang="en-US" dirty="0"/>
          </a:p>
        </p:txBody>
      </p:sp>
      <p:sp>
        <p:nvSpPr>
          <p:cNvPr id="14" name="TextBox 13"/>
          <p:cNvSpPr txBox="1"/>
          <p:nvPr userDrawn="1"/>
        </p:nvSpPr>
        <p:spPr>
          <a:xfrm>
            <a:off x="0" y="6411912"/>
            <a:ext cx="9144000" cy="369888"/>
          </a:xfrm>
          <a:prstGeom prst="rect">
            <a:avLst/>
          </a:prstGeom>
          <a:noFill/>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900" dirty="0" smtClean="0">
                <a:cs typeface="+mn-cs"/>
              </a:rPr>
              <a:t>© 2014 Cengage Learning. All Rights Reserved. May not be copied, scanned, or duplicated, in whole or in part, except for use as </a:t>
            </a:r>
          </a:p>
          <a:p>
            <a:pPr algn="ctr" eaLnBrk="1" hangingPunct="1">
              <a:defRPr/>
            </a:pPr>
            <a:r>
              <a:rPr lang="en-US" sz="900" dirty="0" smtClean="0">
                <a:cs typeface="+mn-cs"/>
              </a:rPr>
              <a:t>permitted in a license distributed with a certain product or service or otherwise on a password-protected website for classroom use.</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hf hdr="0" ft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6"/>
          <p:cNvSpPr>
            <a:spLocks noGrp="1" noChangeArrowheads="1"/>
          </p:cNvSpPr>
          <p:nvPr>
            <p:ph type="sldNum" sz="quarter" idx="4"/>
          </p:nvPr>
        </p:nvSpPr>
        <p:spPr/>
        <p:txBody>
          <a:bodyPr/>
          <a:lstStyle/>
          <a:p>
            <a:fld id="{F5A1012E-BD0A-4CC2-BE01-61D40EDAAF1D}" type="slidenum">
              <a:rPr lang="en-US"/>
              <a:pPr/>
              <a:t>1</a:t>
            </a:fld>
            <a:endParaRPr lang="en-US" dirty="0"/>
          </a:p>
        </p:txBody>
      </p:sp>
      <p:sp>
        <p:nvSpPr>
          <p:cNvPr id="166918" name="Rectangle 6"/>
          <p:cNvSpPr>
            <a:spLocks noGrp="1" noChangeArrowheads="1"/>
          </p:cNvSpPr>
          <p:nvPr>
            <p:ph type="ctrTitle"/>
          </p:nvPr>
        </p:nvSpPr>
        <p:spPr/>
        <p:txBody>
          <a:bodyPr/>
          <a:lstStyle/>
          <a:p>
            <a:r>
              <a:rPr lang="en-US" dirty="0" smtClean="0"/>
              <a:t>Brigham &amp; Ehrhardt</a:t>
            </a:r>
            <a:endParaRPr lang="en-US" dirty="0"/>
          </a:p>
        </p:txBody>
      </p:sp>
      <p:sp>
        <p:nvSpPr>
          <p:cNvPr id="166919" name="Rectangle 7"/>
          <p:cNvSpPr>
            <a:spLocks noGrp="1" noChangeArrowheads="1"/>
          </p:cNvSpPr>
          <p:nvPr>
            <p:ph type="subTitle" idx="1"/>
          </p:nvPr>
        </p:nvSpPr>
        <p:spPr/>
        <p:txBody>
          <a:bodyPr/>
          <a:lstStyle/>
          <a:p>
            <a:r>
              <a:rPr lang="en-US" sz="4000" b="1" dirty="0" smtClean="0">
                <a:solidFill>
                  <a:schemeClr val="tx2"/>
                </a:solidFill>
              </a:rPr>
              <a:t>Financial Management:</a:t>
            </a:r>
          </a:p>
          <a:p>
            <a:r>
              <a:rPr lang="en-US" sz="4000" b="1" dirty="0" smtClean="0">
                <a:solidFill>
                  <a:schemeClr val="tx2"/>
                </a:solidFill>
              </a:rPr>
              <a:t>Theory and Practice 14e</a:t>
            </a:r>
            <a:endParaRPr lang="en-US" sz="4000" b="1"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4" name="Rectangle 6"/>
          <p:cNvSpPr>
            <a:spLocks noGrp="1" noChangeArrowheads="1"/>
          </p:cNvSpPr>
          <p:nvPr>
            <p:ph type="title"/>
          </p:nvPr>
        </p:nvSpPr>
        <p:spPr/>
        <p:txBody>
          <a:bodyPr/>
          <a:lstStyle/>
          <a:p>
            <a:r>
              <a:rPr lang="en-US" dirty="0" smtClean="0"/>
              <a:t>Direct Quotations</a:t>
            </a:r>
            <a:endParaRPr lang="en-US" dirty="0"/>
          </a:p>
        </p:txBody>
      </p:sp>
      <p:sp>
        <p:nvSpPr>
          <p:cNvPr id="3" name="Content Placeholder 2"/>
          <p:cNvSpPr>
            <a:spLocks noGrp="1"/>
          </p:cNvSpPr>
          <p:nvPr>
            <p:ph idx="1"/>
          </p:nvPr>
        </p:nvSpPr>
        <p:spPr/>
        <p:txBody>
          <a:bodyPr/>
          <a:lstStyle/>
          <a:p>
            <a:r>
              <a:rPr lang="en-US" dirty="0"/>
              <a:t>From a U.S. perspective, </a:t>
            </a:r>
            <a:r>
              <a:rPr lang="en-US" dirty="0" smtClean="0"/>
              <a:t>the quotes in the first column are </a:t>
            </a:r>
            <a:r>
              <a:rPr lang="en-US" dirty="0"/>
              <a:t>called direct quotes because they are number of units of a foreign currency that can be purchased by 1 unit of the home currency</a:t>
            </a:r>
            <a:r>
              <a:rPr lang="en-US" dirty="0" smtClean="0"/>
              <a:t>.</a:t>
            </a:r>
          </a:p>
          <a:p>
            <a:r>
              <a:rPr lang="en-US" sz="4000" dirty="0" smtClean="0">
                <a:solidFill>
                  <a:schemeClr val="tx2"/>
                </a:solidFill>
              </a:rPr>
              <a:t>D</a:t>
            </a:r>
            <a:r>
              <a:rPr lang="en-US" dirty="0" smtClean="0"/>
              <a:t>irect quote = </a:t>
            </a:r>
            <a:r>
              <a:rPr lang="en-US" sz="4000" dirty="0" smtClean="0">
                <a:solidFill>
                  <a:schemeClr val="tx2"/>
                </a:solidFill>
              </a:rPr>
              <a:t>D</a:t>
            </a:r>
            <a:r>
              <a:rPr lang="en-US" dirty="0" smtClean="0"/>
              <a:t>ollars per foreign currency</a:t>
            </a:r>
          </a:p>
        </p:txBody>
      </p:sp>
      <p:sp>
        <p:nvSpPr>
          <p:cNvPr id="16" name="Slide Number Placeholder 5"/>
          <p:cNvSpPr>
            <a:spLocks noGrp="1"/>
          </p:cNvSpPr>
          <p:nvPr>
            <p:ph type="sldNum" sz="quarter" idx="12"/>
          </p:nvPr>
        </p:nvSpPr>
        <p:spPr/>
        <p:txBody>
          <a:bodyPr/>
          <a:lstStyle/>
          <a:p>
            <a:fld id="{571171FB-6626-4C36-96E8-E193549853C7}" type="slidenum">
              <a:rPr lang="en-US"/>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580E276-02FA-4D77-A00B-E888CCA4A80B}" type="slidenum">
              <a:rPr lang="en-US"/>
              <a:pPr/>
              <a:t>11</a:t>
            </a:fld>
            <a:endParaRPr lang="en-US" dirty="0"/>
          </a:p>
        </p:txBody>
      </p:sp>
      <p:sp>
        <p:nvSpPr>
          <p:cNvPr id="14345" name="Rectangle 9"/>
          <p:cNvSpPr>
            <a:spLocks noGrp="1" noChangeArrowheads="1"/>
          </p:cNvSpPr>
          <p:nvPr>
            <p:ph type="title"/>
          </p:nvPr>
        </p:nvSpPr>
        <p:spPr/>
        <p:txBody>
          <a:bodyPr/>
          <a:lstStyle/>
          <a:p>
            <a:r>
              <a:rPr lang="en-US" dirty="0"/>
              <a:t>What is an indirect quotation?</a:t>
            </a:r>
          </a:p>
        </p:txBody>
      </p:sp>
      <p:sp>
        <p:nvSpPr>
          <p:cNvPr id="14346" name="Rectangle 10"/>
          <p:cNvSpPr>
            <a:spLocks noGrp="1" noChangeArrowheads="1"/>
          </p:cNvSpPr>
          <p:nvPr>
            <p:ph type="body" idx="1"/>
          </p:nvPr>
        </p:nvSpPr>
        <p:spPr/>
        <p:txBody>
          <a:bodyPr/>
          <a:lstStyle/>
          <a:p>
            <a:pPr>
              <a:lnSpc>
                <a:spcPct val="90000"/>
              </a:lnSpc>
            </a:pPr>
            <a:r>
              <a:rPr lang="en-US" dirty="0"/>
              <a:t>An indirect quotation gives the amount of a foreign currency required to buy one </a:t>
            </a:r>
            <a:r>
              <a:rPr lang="en-US" dirty="0" smtClean="0"/>
              <a:t>unit of home currency. In our example, the U.S</a:t>
            </a:r>
            <a:r>
              <a:rPr lang="en-US" dirty="0"/>
              <a:t>. </a:t>
            </a:r>
            <a:r>
              <a:rPr lang="en-US" dirty="0" smtClean="0"/>
              <a:t>dollar is the home  </a:t>
            </a:r>
            <a:r>
              <a:rPr lang="en-US" dirty="0"/>
              <a:t>(currency per dollar</a:t>
            </a:r>
            <a:r>
              <a:rPr lang="en-US" dirty="0" smtClean="0"/>
              <a:t>).</a:t>
            </a:r>
          </a:p>
          <a:p>
            <a:pPr>
              <a:lnSpc>
                <a:spcPct val="90000"/>
              </a:lnSpc>
            </a:pPr>
            <a:r>
              <a:rPr lang="en-US" dirty="0" smtClean="0"/>
              <a:t>The second column in the previous table shows the indirect quotations.</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580E276-02FA-4D77-A00B-E888CCA4A80B}" type="slidenum">
              <a:rPr lang="en-US"/>
              <a:pPr/>
              <a:t>12</a:t>
            </a:fld>
            <a:endParaRPr lang="en-US" dirty="0"/>
          </a:p>
        </p:txBody>
      </p:sp>
      <p:sp>
        <p:nvSpPr>
          <p:cNvPr id="14345" name="Rectangle 9"/>
          <p:cNvSpPr>
            <a:spLocks noGrp="1" noChangeArrowheads="1"/>
          </p:cNvSpPr>
          <p:nvPr>
            <p:ph type="title"/>
          </p:nvPr>
        </p:nvSpPr>
        <p:spPr/>
        <p:txBody>
          <a:bodyPr/>
          <a:lstStyle/>
          <a:p>
            <a:r>
              <a:rPr lang="en-US" dirty="0" smtClean="0"/>
              <a:t>Standardizing Quotes</a:t>
            </a:r>
            <a:endParaRPr lang="en-US" dirty="0"/>
          </a:p>
        </p:txBody>
      </p:sp>
      <p:sp>
        <p:nvSpPr>
          <p:cNvPr id="14346" name="Rectangle 10"/>
          <p:cNvSpPr>
            <a:spLocks noGrp="1" noChangeArrowheads="1"/>
          </p:cNvSpPr>
          <p:nvPr>
            <p:ph type="body" idx="1"/>
          </p:nvPr>
        </p:nvSpPr>
        <p:spPr/>
        <p:txBody>
          <a:bodyPr/>
          <a:lstStyle/>
          <a:p>
            <a:pPr>
              <a:lnSpc>
                <a:spcPct val="90000"/>
              </a:lnSpc>
            </a:pPr>
            <a:r>
              <a:rPr lang="en-US" dirty="0" smtClean="0"/>
              <a:t>Euros </a:t>
            </a:r>
            <a:r>
              <a:rPr lang="en-US" dirty="0"/>
              <a:t>and British pounds are normally quoted as direct quotations</a:t>
            </a:r>
            <a:r>
              <a:rPr lang="en-US" dirty="0" smtClean="0"/>
              <a:t>.</a:t>
            </a:r>
          </a:p>
          <a:p>
            <a:pPr>
              <a:lnSpc>
                <a:spcPct val="90000"/>
              </a:lnSpc>
            </a:pPr>
            <a:r>
              <a:rPr lang="en-US" dirty="0" smtClean="0"/>
              <a:t>Most other </a:t>
            </a:r>
            <a:r>
              <a:rPr lang="en-US" dirty="0"/>
              <a:t>currencies are quoted as indirect.</a:t>
            </a:r>
          </a:p>
        </p:txBody>
      </p:sp>
    </p:spTree>
    <p:extLst>
      <p:ext uri="{BB962C8B-B14F-4D97-AF65-F5344CB8AC3E}">
        <p14:creationId xmlns="" xmlns:p14="http://schemas.microsoft.com/office/powerpoint/2010/main" val="311838608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6"/>
          <p:cNvSpPr>
            <a:spLocks noGrp="1"/>
          </p:cNvSpPr>
          <p:nvPr>
            <p:ph type="sldNum" sz="quarter" idx="12"/>
          </p:nvPr>
        </p:nvSpPr>
        <p:spPr/>
        <p:txBody>
          <a:bodyPr/>
          <a:lstStyle/>
          <a:p>
            <a:fld id="{F7B8010D-1E2A-4784-A29B-D5B55F598B9F}" type="slidenum">
              <a:rPr lang="en-US"/>
              <a:pPr/>
              <a:t>13</a:t>
            </a:fld>
            <a:endParaRPr lang="en-US" dirty="0"/>
          </a:p>
        </p:txBody>
      </p:sp>
      <p:sp>
        <p:nvSpPr>
          <p:cNvPr id="121919" name="Rectangle 63"/>
          <p:cNvSpPr>
            <a:spLocks noGrp="1" noChangeArrowheads="1"/>
          </p:cNvSpPr>
          <p:nvPr>
            <p:ph type="title"/>
          </p:nvPr>
        </p:nvSpPr>
        <p:spPr/>
        <p:txBody>
          <a:bodyPr>
            <a:normAutofit fontScale="90000"/>
          </a:bodyPr>
          <a:lstStyle/>
          <a:p>
            <a:r>
              <a:rPr lang="en-US" sz="4000" dirty="0"/>
              <a:t>Calculate the indirect </a:t>
            </a:r>
            <a:r>
              <a:rPr lang="en-US" sz="4000" dirty="0" smtClean="0"/>
              <a:t>quotation</a:t>
            </a:r>
            <a:r>
              <a:rPr lang="en-US" sz="4000" dirty="0"/>
              <a:t/>
            </a:r>
            <a:br>
              <a:rPr lang="en-US" sz="4000" dirty="0"/>
            </a:br>
            <a:r>
              <a:rPr lang="en-US" sz="4000" dirty="0"/>
              <a:t>for euros and </a:t>
            </a:r>
            <a:r>
              <a:rPr lang="en-US" sz="4000" dirty="0" smtClean="0"/>
              <a:t>the direct quotation for kronor</a:t>
            </a:r>
            <a:r>
              <a:rPr lang="en-US" sz="4000" dirty="0"/>
              <a:t>.</a:t>
            </a:r>
          </a:p>
        </p:txBody>
      </p:sp>
      <p:sp>
        <p:nvSpPr>
          <p:cNvPr id="121920" name="Rectangle 64"/>
          <p:cNvSpPr>
            <a:spLocks noGrp="1" noChangeArrowheads="1"/>
          </p:cNvSpPr>
          <p:nvPr>
            <p:ph type="body" sz="half" idx="1"/>
          </p:nvPr>
        </p:nvSpPr>
        <p:spPr>
          <a:xfrm>
            <a:off x="1182688" y="2017713"/>
            <a:ext cx="7772400" cy="1106487"/>
          </a:xfrm>
        </p:spPr>
        <p:txBody>
          <a:bodyPr/>
          <a:lstStyle/>
          <a:p>
            <a:r>
              <a:rPr lang="en-US" sz="2800" dirty="0" smtClean="0"/>
              <a:t>Indirect Euro</a:t>
            </a:r>
            <a:r>
              <a:rPr lang="en-US" sz="2800" dirty="0"/>
              <a:t>:  	1 / 1.2500 = 	0.8000</a:t>
            </a:r>
          </a:p>
          <a:p>
            <a:r>
              <a:rPr lang="en-US" sz="2800" dirty="0" smtClean="0"/>
              <a:t>Direct Krona</a:t>
            </a:r>
            <a:r>
              <a:rPr lang="en-US" sz="2800" dirty="0"/>
              <a:t>:	1 / </a:t>
            </a:r>
            <a:r>
              <a:rPr lang="en-US" sz="2800" dirty="0" smtClean="0"/>
              <a:t>7.000   </a:t>
            </a:r>
            <a:r>
              <a:rPr lang="en-US" sz="2800" dirty="0"/>
              <a:t>= 	</a:t>
            </a:r>
            <a:r>
              <a:rPr lang="en-US" sz="2800" dirty="0" smtClean="0"/>
              <a:t>0.1429</a:t>
            </a:r>
            <a:endParaRPr lang="en-US" sz="2800" dirty="0"/>
          </a:p>
        </p:txBody>
      </p:sp>
      <p:graphicFrame>
        <p:nvGraphicFramePr>
          <p:cNvPr id="121927" name="Group 71"/>
          <p:cNvGraphicFramePr>
            <a:graphicFrameLocks noGrp="1"/>
          </p:cNvGraphicFramePr>
          <p:nvPr>
            <p:ph sz="half" idx="2"/>
            <p:extLst>
              <p:ext uri="{D42A27DB-BD31-4B8C-83A1-F6EECF244321}">
                <p14:modId xmlns="" xmlns:p14="http://schemas.microsoft.com/office/powerpoint/2010/main" val="3604914522"/>
              </p:ext>
            </p:extLst>
          </p:nvPr>
        </p:nvGraphicFramePr>
        <p:xfrm>
          <a:off x="762000" y="3200400"/>
          <a:ext cx="7772400" cy="2468880"/>
        </p:xfrm>
        <a:graphic>
          <a:graphicData uri="http://schemas.openxmlformats.org/drawingml/2006/table">
            <a:tbl>
              <a:tblPr/>
              <a:tblGrid>
                <a:gridCol w="2590800"/>
                <a:gridCol w="2590800"/>
                <a:gridCol w="2590800"/>
              </a:tblGrid>
              <a:tr h="7842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Direct Quote: U.S. $ per foreign currency</a:t>
                      </a: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Indirect Quotes: # of Units of Foreign Currency per U.S. $</a:t>
                      </a:r>
                    </a:p>
                  </a:txBody>
                  <a:tcPr anchor="b"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Euro</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1.2500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0.8000</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460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Swedish krona</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0.1429</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7.0000</a:t>
                      </a: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E650625-762A-4B68-ADB1-B33DD7186ADD}" type="slidenum">
              <a:rPr lang="en-US"/>
              <a:pPr/>
              <a:t>14</a:t>
            </a:fld>
            <a:endParaRPr lang="en-US" dirty="0"/>
          </a:p>
        </p:txBody>
      </p:sp>
      <p:sp>
        <p:nvSpPr>
          <p:cNvPr id="18441" name="Rectangle 9"/>
          <p:cNvSpPr>
            <a:spLocks noGrp="1" noChangeArrowheads="1"/>
          </p:cNvSpPr>
          <p:nvPr>
            <p:ph type="title"/>
          </p:nvPr>
        </p:nvSpPr>
        <p:spPr/>
        <p:txBody>
          <a:bodyPr/>
          <a:lstStyle/>
          <a:p>
            <a:r>
              <a:rPr lang="en-US" dirty="0"/>
              <a:t>What is a cross rate?</a:t>
            </a:r>
          </a:p>
        </p:txBody>
      </p:sp>
      <p:sp>
        <p:nvSpPr>
          <p:cNvPr id="18442" name="Rectangle 10"/>
          <p:cNvSpPr>
            <a:spLocks noGrp="1" noChangeArrowheads="1"/>
          </p:cNvSpPr>
          <p:nvPr>
            <p:ph type="body" idx="1"/>
          </p:nvPr>
        </p:nvSpPr>
        <p:spPr/>
        <p:txBody>
          <a:bodyPr/>
          <a:lstStyle/>
          <a:p>
            <a:r>
              <a:rPr lang="en-US" dirty="0"/>
              <a:t>A cross rate is the exchange rate between any two currencies not involving U.S. dollars.</a:t>
            </a:r>
          </a:p>
          <a:p>
            <a:r>
              <a:rPr lang="en-US" dirty="0"/>
              <a:t>In practice, cross rates are usually calculated </a:t>
            </a:r>
            <a:r>
              <a:rPr lang="en-US" dirty="0" smtClean="0"/>
              <a:t>on </a:t>
            </a:r>
            <a:r>
              <a:rPr lang="en-US" dirty="0"/>
              <a:t>the basis of U.S. dollar exchange rates.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28496D35-E49B-436C-A287-B242A26CF136}" type="slidenum">
              <a:rPr lang="en-US"/>
              <a:pPr/>
              <a:t>15</a:t>
            </a:fld>
            <a:endParaRPr lang="en-US" dirty="0"/>
          </a:p>
        </p:txBody>
      </p:sp>
      <p:sp>
        <p:nvSpPr>
          <p:cNvPr id="128002" name="Rectangle 2"/>
          <p:cNvSpPr>
            <a:spLocks noGrp="1" noChangeArrowheads="1"/>
          </p:cNvSpPr>
          <p:nvPr>
            <p:ph type="title"/>
          </p:nvPr>
        </p:nvSpPr>
        <p:spPr/>
        <p:txBody>
          <a:bodyPr/>
          <a:lstStyle/>
          <a:p>
            <a:r>
              <a:rPr lang="en-US" dirty="0"/>
              <a:t>Calculate the </a:t>
            </a:r>
            <a:r>
              <a:rPr lang="en-US" dirty="0" smtClean="0"/>
              <a:t>Kronor per euro cross rate.</a:t>
            </a:r>
            <a:endParaRPr lang="en-US" dirty="0"/>
          </a:p>
        </p:txBody>
      </p:sp>
      <p:sp>
        <p:nvSpPr>
          <p:cNvPr id="128006" name="Text Box 6"/>
          <p:cNvSpPr txBox="1">
            <a:spLocks noChangeArrowheads="1"/>
          </p:cNvSpPr>
          <p:nvPr/>
        </p:nvSpPr>
        <p:spPr bwMode="auto">
          <a:xfrm>
            <a:off x="6705600" y="2362200"/>
            <a:ext cx="381000" cy="366713"/>
          </a:xfrm>
          <a:prstGeom prst="rect">
            <a:avLst/>
          </a:prstGeom>
          <a:noFill/>
          <a:ln w="12700">
            <a:noFill/>
            <a:miter lim="800000"/>
            <a:headEnd/>
            <a:tailEnd/>
          </a:ln>
          <a:effectLst/>
        </p:spPr>
        <p:txBody>
          <a:bodyPr>
            <a:spAutoFit/>
          </a:bodyPr>
          <a:lstStyle/>
          <a:p>
            <a:pPr>
              <a:spcBef>
                <a:spcPct val="50000"/>
              </a:spcBef>
            </a:pPr>
            <a:endParaRPr lang="en-US" dirty="0">
              <a:latin typeface="Tahoma" pitchFamily="34" charset="0"/>
            </a:endParaRPr>
          </a:p>
        </p:txBody>
      </p:sp>
      <p:grpSp>
        <p:nvGrpSpPr>
          <p:cNvPr id="128015" name="Group 15"/>
          <p:cNvGrpSpPr>
            <a:grpSpLocks/>
          </p:cNvGrpSpPr>
          <p:nvPr/>
        </p:nvGrpSpPr>
        <p:grpSpPr bwMode="auto">
          <a:xfrm>
            <a:off x="990600" y="2743200"/>
            <a:ext cx="6954838" cy="2286000"/>
            <a:chOff x="1152" y="2736"/>
            <a:chExt cx="4381" cy="1440"/>
          </a:xfrm>
        </p:grpSpPr>
        <p:sp>
          <p:nvSpPr>
            <p:cNvPr id="128005" name="Rectangle 5"/>
            <p:cNvSpPr>
              <a:spLocks noChangeArrowheads="1"/>
            </p:cNvSpPr>
            <p:nvPr/>
          </p:nvSpPr>
          <p:spPr bwMode="auto">
            <a:xfrm>
              <a:off x="2832" y="2736"/>
              <a:ext cx="2701" cy="670"/>
            </a:xfrm>
            <a:prstGeom prst="rect">
              <a:avLst/>
            </a:prstGeom>
            <a:noFill/>
            <a:ln w="12700">
              <a:noFill/>
              <a:miter lim="800000"/>
              <a:headEnd/>
              <a:tailEnd/>
            </a:ln>
            <a:effectLst/>
          </p:spPr>
          <p:txBody>
            <a:bodyPr wrap="none" lIns="90488" tIns="44450" rIns="90488" bIns="44450">
              <a:spAutoFit/>
            </a:bodyPr>
            <a:lstStyle/>
            <a:p>
              <a:pPr>
                <a:spcBef>
                  <a:spcPct val="20000"/>
                </a:spcBef>
              </a:pPr>
              <a:r>
                <a:rPr lang="en-US" sz="3200" b="1" u="sng" dirty="0"/>
                <a:t> </a:t>
              </a:r>
              <a:r>
                <a:rPr lang="en-US" sz="3200" u="sng" dirty="0"/>
                <a:t>Kronor </a:t>
              </a:r>
              <a:r>
                <a:rPr lang="en-US" sz="3200" dirty="0"/>
                <a:t>	     </a:t>
              </a:r>
              <a:r>
                <a:rPr lang="en-US" sz="3200" u="sng" dirty="0"/>
                <a:t>  Dollars  </a:t>
              </a:r>
              <a:r>
                <a:rPr lang="en-US" sz="3200" dirty="0"/>
                <a:t/>
              </a:r>
              <a:br>
                <a:rPr lang="en-US" sz="3200" dirty="0"/>
              </a:br>
              <a:r>
                <a:rPr lang="en-US" sz="3200" dirty="0"/>
                <a:t>  Dollar	       Euros</a:t>
              </a:r>
            </a:p>
          </p:txBody>
        </p:sp>
        <p:sp>
          <p:nvSpPr>
            <p:cNvPr id="128008" name="Text Box 8"/>
            <p:cNvSpPr txBox="1">
              <a:spLocks noChangeArrowheads="1"/>
            </p:cNvSpPr>
            <p:nvPr/>
          </p:nvSpPr>
          <p:spPr bwMode="auto">
            <a:xfrm>
              <a:off x="3984" y="2880"/>
              <a:ext cx="384" cy="404"/>
            </a:xfrm>
            <a:prstGeom prst="rect">
              <a:avLst/>
            </a:prstGeom>
            <a:noFill/>
            <a:ln w="12700">
              <a:noFill/>
              <a:miter lim="800000"/>
              <a:headEnd/>
              <a:tailEnd/>
            </a:ln>
            <a:effectLst/>
          </p:spPr>
          <p:txBody>
            <a:bodyPr>
              <a:spAutoFit/>
            </a:bodyPr>
            <a:lstStyle/>
            <a:p>
              <a:pPr>
                <a:spcBef>
                  <a:spcPct val="50000"/>
                </a:spcBef>
              </a:pPr>
              <a:r>
                <a:rPr lang="en-US" sz="3600" dirty="0">
                  <a:latin typeface="Tahoma" pitchFamily="34" charset="0"/>
                </a:rPr>
                <a:t>×</a:t>
              </a:r>
            </a:p>
          </p:txBody>
        </p:sp>
        <p:sp>
          <p:nvSpPr>
            <p:cNvPr id="128011" name="Text Box 11"/>
            <p:cNvSpPr txBox="1">
              <a:spLocks noChangeArrowheads="1"/>
            </p:cNvSpPr>
            <p:nvPr/>
          </p:nvSpPr>
          <p:spPr bwMode="auto">
            <a:xfrm>
              <a:off x="1152" y="2784"/>
              <a:ext cx="1632" cy="365"/>
            </a:xfrm>
            <a:prstGeom prst="rect">
              <a:avLst/>
            </a:prstGeom>
            <a:noFill/>
            <a:ln w="12700">
              <a:noFill/>
              <a:miter lim="800000"/>
              <a:headEnd/>
              <a:tailEnd/>
            </a:ln>
            <a:effectLst/>
          </p:spPr>
          <p:txBody>
            <a:bodyPr>
              <a:spAutoFit/>
            </a:bodyPr>
            <a:lstStyle/>
            <a:p>
              <a:pPr>
                <a:spcBef>
                  <a:spcPct val="50000"/>
                </a:spcBef>
              </a:pPr>
              <a:r>
                <a:rPr lang="en-US" sz="3200" dirty="0">
                  <a:latin typeface="Tahoma" pitchFamily="34" charset="0"/>
                </a:rPr>
                <a:t>Cross Rate =</a:t>
              </a:r>
            </a:p>
          </p:txBody>
        </p:sp>
        <p:sp>
          <p:nvSpPr>
            <p:cNvPr id="128012" name="Text Box 12"/>
            <p:cNvSpPr txBox="1">
              <a:spLocks noChangeArrowheads="1"/>
            </p:cNvSpPr>
            <p:nvPr/>
          </p:nvSpPr>
          <p:spPr bwMode="auto">
            <a:xfrm>
              <a:off x="2448" y="3504"/>
              <a:ext cx="2784" cy="672"/>
            </a:xfrm>
            <a:prstGeom prst="rect">
              <a:avLst/>
            </a:prstGeom>
            <a:noFill/>
            <a:ln w="12700">
              <a:noFill/>
              <a:miter lim="800000"/>
              <a:headEnd/>
              <a:tailEnd/>
            </a:ln>
            <a:effectLst/>
          </p:spPr>
          <p:txBody>
            <a:bodyPr>
              <a:spAutoFit/>
            </a:bodyPr>
            <a:lstStyle/>
            <a:p>
              <a:pPr>
                <a:spcBef>
                  <a:spcPct val="50000"/>
                </a:spcBef>
              </a:pPr>
              <a:r>
                <a:rPr lang="en-US" sz="3200" dirty="0">
                  <a:latin typeface="Tahoma" pitchFamily="34" charset="0"/>
                </a:rPr>
                <a:t>= </a:t>
              </a:r>
              <a:r>
                <a:rPr lang="en-US" sz="3200" dirty="0" smtClean="0">
                  <a:latin typeface="Tahoma" pitchFamily="34" charset="0"/>
                </a:rPr>
                <a:t>7.000 </a:t>
              </a:r>
              <a:r>
                <a:rPr lang="en-US" sz="3200" dirty="0">
                  <a:latin typeface="Tahoma" pitchFamily="34" charset="0"/>
                </a:rPr>
                <a:t>x 1.2500</a:t>
              </a:r>
              <a:br>
                <a:rPr lang="en-US" sz="3200" dirty="0">
                  <a:latin typeface="Tahoma" pitchFamily="34" charset="0"/>
                </a:rPr>
              </a:br>
              <a:r>
                <a:rPr lang="en-US" sz="3200" dirty="0">
                  <a:latin typeface="Tahoma" pitchFamily="34" charset="0"/>
                </a:rPr>
                <a:t>= </a:t>
              </a:r>
              <a:r>
                <a:rPr lang="en-US" sz="3200" dirty="0" smtClean="0">
                  <a:latin typeface="Tahoma" pitchFamily="34" charset="0"/>
                </a:rPr>
                <a:t>8.750 </a:t>
              </a:r>
              <a:r>
                <a:rPr lang="en-US" sz="3200" dirty="0">
                  <a:latin typeface="Tahoma" pitchFamily="34" charset="0"/>
                </a:rPr>
                <a:t>Kronor/Euro</a:t>
              </a: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AB02DC2-2227-44C8-AF0A-81AAB708AFEA}" type="slidenum">
              <a:rPr lang="en-US"/>
              <a:pPr/>
              <a:t>16</a:t>
            </a:fld>
            <a:endParaRPr lang="en-US" dirty="0"/>
          </a:p>
        </p:txBody>
      </p:sp>
      <p:sp>
        <p:nvSpPr>
          <p:cNvPr id="184322" name="Rectangle 2"/>
          <p:cNvSpPr>
            <a:spLocks noGrp="1" noChangeArrowheads="1"/>
          </p:cNvSpPr>
          <p:nvPr>
            <p:ph type="title"/>
          </p:nvPr>
        </p:nvSpPr>
        <p:spPr/>
        <p:txBody>
          <a:bodyPr/>
          <a:lstStyle/>
          <a:p>
            <a:r>
              <a:rPr lang="en-US" dirty="0"/>
              <a:t>Euros/Krona Cross Rate</a:t>
            </a:r>
          </a:p>
        </p:txBody>
      </p:sp>
      <p:sp>
        <p:nvSpPr>
          <p:cNvPr id="184323" name="Rectangle 3"/>
          <p:cNvSpPr>
            <a:spLocks noGrp="1" noChangeArrowheads="1"/>
          </p:cNvSpPr>
          <p:nvPr>
            <p:ph type="body" idx="1"/>
          </p:nvPr>
        </p:nvSpPr>
        <p:spPr/>
        <p:txBody>
          <a:bodyPr/>
          <a:lstStyle/>
          <a:p>
            <a:r>
              <a:rPr lang="en-US" dirty="0" smtClean="0"/>
              <a:t>Euros per Krona </a:t>
            </a:r>
            <a:r>
              <a:rPr lang="en-US" dirty="0"/>
              <a:t>cross rate is reciprocal of the </a:t>
            </a:r>
            <a:r>
              <a:rPr lang="en-US" dirty="0" smtClean="0"/>
              <a:t>Kronor per Euro </a:t>
            </a:r>
            <a:r>
              <a:rPr lang="en-US" dirty="0"/>
              <a:t>cross rate:</a:t>
            </a:r>
          </a:p>
          <a:p>
            <a:r>
              <a:rPr lang="en-US" dirty="0" smtClean="0"/>
              <a:t>Euros per Krona </a:t>
            </a:r>
            <a:r>
              <a:rPr lang="en-US" dirty="0"/>
              <a:t>cross rate = 1/(</a:t>
            </a:r>
            <a:r>
              <a:rPr lang="en-US" dirty="0" smtClean="0"/>
              <a:t>8.750) </a:t>
            </a:r>
            <a:r>
              <a:rPr lang="en-US" dirty="0"/>
              <a:t>= </a:t>
            </a:r>
            <a:r>
              <a:rPr lang="en-US" dirty="0" smtClean="0"/>
              <a:t>0.1143</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7AF066D-26B1-405D-9145-9D06055AFE52}" type="slidenum">
              <a:rPr lang="en-US"/>
              <a:pPr/>
              <a:t>17</a:t>
            </a:fld>
            <a:endParaRPr lang="en-US" dirty="0"/>
          </a:p>
        </p:txBody>
      </p:sp>
      <p:sp>
        <p:nvSpPr>
          <p:cNvPr id="92164" name="Rectangle 4"/>
          <p:cNvSpPr>
            <a:spLocks noGrp="1" noChangeArrowheads="1"/>
          </p:cNvSpPr>
          <p:nvPr>
            <p:ph type="title"/>
          </p:nvPr>
        </p:nvSpPr>
        <p:spPr/>
        <p:txBody>
          <a:bodyPr/>
          <a:lstStyle/>
          <a:p>
            <a:r>
              <a:rPr lang="en-US" dirty="0"/>
              <a:t>Example of International Transactions</a:t>
            </a:r>
          </a:p>
        </p:txBody>
      </p:sp>
      <p:sp>
        <p:nvSpPr>
          <p:cNvPr id="92165" name="Rectangle 5"/>
          <p:cNvSpPr>
            <a:spLocks noGrp="1" noChangeArrowheads="1"/>
          </p:cNvSpPr>
          <p:nvPr>
            <p:ph type="body" idx="1"/>
          </p:nvPr>
        </p:nvSpPr>
        <p:spPr/>
        <p:txBody>
          <a:bodyPr/>
          <a:lstStyle/>
          <a:p>
            <a:pPr>
              <a:lnSpc>
                <a:spcPct val="90000"/>
              </a:lnSpc>
            </a:pPr>
            <a:r>
              <a:rPr lang="en-US" sz="2800" dirty="0"/>
              <a:t>Assume a firm can produce a </a:t>
            </a:r>
            <a:r>
              <a:rPr lang="en-US" sz="2800" dirty="0" smtClean="0"/>
              <a:t>package of jerky </a:t>
            </a:r>
            <a:r>
              <a:rPr lang="en-US" sz="2800" dirty="0"/>
              <a:t>in the U.S. and ship it to </a:t>
            </a:r>
            <a:r>
              <a:rPr lang="en-US" sz="2800" dirty="0" smtClean="0"/>
              <a:t>France for </a:t>
            </a:r>
            <a:r>
              <a:rPr lang="en-US" sz="2800" dirty="0"/>
              <a:t>$1.75.  If the firm wants a 50% markup on the product, what should the </a:t>
            </a:r>
            <a:r>
              <a:rPr lang="en-US" sz="2800" dirty="0" smtClean="0"/>
              <a:t>jerky </a:t>
            </a:r>
            <a:r>
              <a:rPr lang="en-US" sz="2800" dirty="0"/>
              <a:t>sell for in </a:t>
            </a:r>
            <a:r>
              <a:rPr lang="en-US" sz="2800" dirty="0" smtClean="0"/>
              <a:t>France?</a:t>
            </a:r>
            <a:endParaRPr lang="en-US" sz="2800" dirty="0"/>
          </a:p>
          <a:p>
            <a:pPr>
              <a:lnSpc>
                <a:spcPct val="90000"/>
              </a:lnSpc>
            </a:pPr>
            <a:endParaRPr lang="en-US" sz="2800" dirty="0"/>
          </a:p>
          <a:p>
            <a:pPr>
              <a:lnSpc>
                <a:spcPct val="90000"/>
              </a:lnSpc>
              <a:buFont typeface="Wingdings" pitchFamily="2" charset="2"/>
              <a:buNone/>
            </a:pPr>
            <a:r>
              <a:rPr lang="en-US" sz="2800" dirty="0"/>
              <a:t>Target price = ($1.75)(1.50)=$</a:t>
            </a:r>
            <a:r>
              <a:rPr lang="en-US" sz="2800" dirty="0" smtClean="0"/>
              <a:t>2.625</a:t>
            </a:r>
            <a:endParaRPr lang="en-US" sz="2800" dirty="0"/>
          </a:p>
        </p:txBody>
      </p:sp>
      <p:sp>
        <p:nvSpPr>
          <p:cNvPr id="92167" name="Rectangle 7"/>
          <p:cNvSpPr>
            <a:spLocks noChangeArrowheads="1"/>
          </p:cNvSpPr>
          <p:nvPr/>
        </p:nvSpPr>
        <p:spPr bwMode="auto">
          <a:xfrm>
            <a:off x="7467600" y="6019800"/>
            <a:ext cx="1165225" cy="393700"/>
          </a:xfrm>
          <a:prstGeom prst="rect">
            <a:avLst/>
          </a:prstGeom>
          <a:noFill/>
          <a:ln w="12700">
            <a:noFill/>
            <a:miter lim="800000"/>
            <a:headEnd/>
            <a:tailEnd/>
          </a:ln>
          <a:effectLst/>
        </p:spPr>
        <p:txBody>
          <a:bodyPr wrap="none" lIns="90488" tIns="44450" rIns="90488" bIns="44450">
            <a:spAutoFit/>
          </a:bodyPr>
          <a:lstStyle/>
          <a:p>
            <a:r>
              <a:rPr lang="en-US" sz="2000" b="1" dirty="0"/>
              <a:t>(More...)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Use the reported exchange rate, which is the direct quote of dollars per euro.</a:t>
            </a:r>
            <a:endParaRPr lang="en-US" sz="3200" dirty="0"/>
          </a:p>
        </p:txBody>
      </p:sp>
      <mc:AlternateContent xmlns:mc="http://schemas.openxmlformats.org/markup-compatibility/2006">
        <mc:Choice xmlns="" xmlns:a14="http://schemas.microsoft.com/office/drawing/2010/main" Requires="a14">
          <p:sp>
            <p:nvSpPr>
              <p:cNvPr id="3" name="Content Placeholder 2"/>
              <p:cNvSpPr>
                <a:spLocks noGrp="1"/>
              </p:cNvSpPr>
              <p:nvPr>
                <p:ph idx="1"/>
              </p:nvPr>
            </p:nvSpPr>
            <p:spPr/>
            <p:txBody>
              <a:bodyPr/>
              <a:lstStyle/>
              <a:p>
                <a14:m>
                  <m:oMath xmlns:m="http://schemas.openxmlformats.org/officeDocument/2006/math">
                    <m:r>
                      <m:rPr>
                        <m:sty m:val="p"/>
                      </m:rPr>
                      <a:rPr lang="en-US" smtClean="0">
                        <a:latin typeface="Cambria Math"/>
                      </a:rPr>
                      <m:t>Price</m:t>
                    </m:r>
                    <m:r>
                      <a:rPr lang="en-US" smtClean="0">
                        <a:latin typeface="Cambria Math"/>
                      </a:rPr>
                      <m:t> </m:t>
                    </m:r>
                    <m:r>
                      <m:rPr>
                        <m:sty m:val="p"/>
                      </m:rPr>
                      <a:rPr lang="en-US" smtClean="0">
                        <a:latin typeface="Cambria Math"/>
                      </a:rPr>
                      <m:t>in</m:t>
                    </m:r>
                    <m:r>
                      <a:rPr lang="en-US" smtClean="0">
                        <a:latin typeface="Cambria Math"/>
                      </a:rPr>
                      <m:t> </m:t>
                    </m:r>
                    <m:r>
                      <m:rPr>
                        <m:sty m:val="p"/>
                      </m:rPr>
                      <a:rPr lang="en-US" smtClean="0">
                        <a:latin typeface="Cambria Math"/>
                      </a:rPr>
                      <m:t>euros</m:t>
                    </m:r>
                    <m:r>
                      <a:rPr lang="en-US" smtClean="0">
                        <a:latin typeface="Cambria Math"/>
                      </a:rPr>
                      <m:t>= </m:t>
                    </m:r>
                    <m:f>
                      <m:fPr>
                        <m:ctrlPr>
                          <a:rPr lang="en-US" i="1">
                            <a:latin typeface="Cambria Math"/>
                          </a:rPr>
                        </m:ctrlPr>
                      </m:fPr>
                      <m:num>
                        <m:r>
                          <a:rPr lang="en-US">
                            <a:latin typeface="Cambria Math"/>
                          </a:rPr>
                          <m:t>2.625 </m:t>
                        </m:r>
                        <m:r>
                          <m:rPr>
                            <m:sty m:val="p"/>
                          </m:rPr>
                          <a:rPr lang="en-US">
                            <a:latin typeface="Cambria Math"/>
                          </a:rPr>
                          <m:t>dollars</m:t>
                        </m:r>
                        <m:r>
                          <a:rPr lang="en-US">
                            <a:latin typeface="Cambria Math"/>
                          </a:rPr>
                          <m:t> </m:t>
                        </m:r>
                      </m:num>
                      <m:den>
                        <m:d>
                          <m:dPr>
                            <m:begChr m:val="["/>
                            <m:endChr m:val="]"/>
                            <m:ctrlPr>
                              <a:rPr lang="en-US" i="1">
                                <a:latin typeface="Cambria Math"/>
                              </a:rPr>
                            </m:ctrlPr>
                          </m:dPr>
                          <m:e>
                            <m:f>
                              <m:fPr>
                                <m:ctrlPr>
                                  <a:rPr lang="en-US" i="1">
                                    <a:latin typeface="Cambria Math"/>
                                  </a:rPr>
                                </m:ctrlPr>
                              </m:fPr>
                              <m:num>
                                <m:r>
                                  <a:rPr lang="en-US">
                                    <a:latin typeface="Cambria Math"/>
                                  </a:rPr>
                                  <m:t>1.25 </m:t>
                                </m:r>
                                <m:r>
                                  <m:rPr>
                                    <m:sty m:val="p"/>
                                  </m:rPr>
                                  <a:rPr lang="en-US">
                                    <a:latin typeface="Cambria Math"/>
                                  </a:rPr>
                                  <m:t>dollars</m:t>
                                </m:r>
                              </m:num>
                              <m:den>
                                <m:r>
                                  <m:rPr>
                                    <m:sty m:val="p"/>
                                  </m:rPr>
                                  <a:rPr lang="en-US">
                                    <a:latin typeface="Cambria Math"/>
                                  </a:rPr>
                                  <m:t>euro</m:t>
                                </m:r>
                              </m:den>
                            </m:f>
                          </m:e>
                        </m:d>
                      </m:den>
                    </m:f>
                  </m:oMath>
                </a14:m>
                <a:endParaRPr lang="en-US" dirty="0"/>
              </a:p>
              <a:p>
                <a:endParaRPr lang="en-US" dirty="0" smtClean="0"/>
              </a:p>
              <a:p>
                <a14:m>
                  <m:oMath xmlns:m="http://schemas.openxmlformats.org/officeDocument/2006/math">
                    <m:r>
                      <m:rPr>
                        <m:sty m:val="p"/>
                      </m:rPr>
                      <a:rPr lang="en-US">
                        <a:latin typeface="Cambria Math"/>
                      </a:rPr>
                      <m:t>Price</m:t>
                    </m:r>
                    <m:r>
                      <a:rPr lang="en-US">
                        <a:latin typeface="Cambria Math"/>
                      </a:rPr>
                      <m:t> </m:t>
                    </m:r>
                    <m:r>
                      <m:rPr>
                        <m:sty m:val="p"/>
                      </m:rPr>
                      <a:rPr lang="en-US">
                        <a:latin typeface="Cambria Math"/>
                      </a:rPr>
                      <m:t>in</m:t>
                    </m:r>
                    <m:r>
                      <a:rPr lang="en-US">
                        <a:latin typeface="Cambria Math"/>
                      </a:rPr>
                      <m:t> </m:t>
                    </m:r>
                    <m:r>
                      <m:rPr>
                        <m:sty m:val="p"/>
                      </m:rPr>
                      <a:rPr lang="en-US">
                        <a:latin typeface="Cambria Math"/>
                      </a:rPr>
                      <m:t>euros</m:t>
                    </m:r>
                    <m:r>
                      <a:rPr lang="en-US">
                        <a:latin typeface="Cambria Math"/>
                      </a:rPr>
                      <m:t>= </m:t>
                    </m:r>
                    <m:d>
                      <m:dPr>
                        <m:begChr m:val="["/>
                        <m:endChr m:val="]"/>
                        <m:ctrlPr>
                          <a:rPr lang="en-US" i="1">
                            <a:latin typeface="Cambria Math"/>
                          </a:rPr>
                        </m:ctrlPr>
                      </m:dPr>
                      <m:e>
                        <m:f>
                          <m:fPr>
                            <m:ctrlPr>
                              <a:rPr lang="en-US" i="1">
                                <a:latin typeface="Cambria Math"/>
                              </a:rPr>
                            </m:ctrlPr>
                          </m:fPr>
                          <m:num>
                            <m:r>
                              <a:rPr lang="en-US">
                                <a:latin typeface="Cambria Math"/>
                              </a:rPr>
                              <m:t>2.625</m:t>
                            </m:r>
                          </m:num>
                          <m:den>
                            <m:r>
                              <a:rPr lang="en-US">
                                <a:latin typeface="Cambria Math"/>
                              </a:rPr>
                              <m:t>1.25</m:t>
                            </m:r>
                          </m:den>
                        </m:f>
                      </m:e>
                    </m:d>
                    <m:d>
                      <m:dPr>
                        <m:begChr m:val="["/>
                        <m:endChr m:val="]"/>
                        <m:ctrlPr>
                          <a:rPr lang="en-US" i="1">
                            <a:latin typeface="Cambria Math"/>
                          </a:rPr>
                        </m:ctrlPr>
                      </m:dPr>
                      <m:e>
                        <m:f>
                          <m:fPr>
                            <m:ctrlPr>
                              <a:rPr lang="en-US" i="1">
                                <a:latin typeface="Cambria Math"/>
                              </a:rPr>
                            </m:ctrlPr>
                          </m:fPr>
                          <m:num>
                            <m:r>
                              <m:rPr>
                                <m:sty m:val="p"/>
                              </m:rPr>
                              <a:rPr lang="en-US">
                                <a:latin typeface="Cambria Math"/>
                              </a:rPr>
                              <m:t>dol</m:t>
                            </m:r>
                            <m:r>
                              <m:rPr>
                                <m:sty m:val="p"/>
                              </m:rPr>
                              <a:rPr lang="en-US" b="0" i="0" smtClean="0">
                                <a:latin typeface="Cambria Math"/>
                              </a:rPr>
                              <m:t>l</m:t>
                            </m:r>
                            <m:r>
                              <m:rPr>
                                <m:sty m:val="p"/>
                              </m:rPr>
                              <a:rPr lang="en-US">
                                <a:latin typeface="Cambria Math"/>
                              </a:rPr>
                              <m:t>ars</m:t>
                            </m:r>
                          </m:num>
                          <m:den>
                            <m:r>
                              <a:rPr lang="en-US">
                                <a:latin typeface="Cambria Math"/>
                              </a:rPr>
                              <m:t>1</m:t>
                            </m:r>
                          </m:den>
                        </m:f>
                      </m:e>
                    </m:d>
                    <m:d>
                      <m:dPr>
                        <m:begChr m:val="["/>
                        <m:endChr m:val="]"/>
                        <m:ctrlPr>
                          <a:rPr lang="en-US" i="1">
                            <a:latin typeface="Cambria Math"/>
                          </a:rPr>
                        </m:ctrlPr>
                      </m:dPr>
                      <m:e>
                        <m:f>
                          <m:fPr>
                            <m:ctrlPr>
                              <a:rPr lang="en-US" i="1">
                                <a:latin typeface="Cambria Math"/>
                              </a:rPr>
                            </m:ctrlPr>
                          </m:fPr>
                          <m:num>
                            <m:r>
                              <m:rPr>
                                <m:sty m:val="p"/>
                              </m:rPr>
                              <a:rPr lang="en-US">
                                <a:latin typeface="Cambria Math"/>
                              </a:rPr>
                              <m:t>euros</m:t>
                            </m:r>
                          </m:num>
                          <m:den>
                            <m:r>
                              <m:rPr>
                                <m:sty m:val="p"/>
                              </m:rPr>
                              <a:rPr lang="en-US">
                                <a:latin typeface="Cambria Math"/>
                              </a:rPr>
                              <m:t>dollars</m:t>
                            </m:r>
                          </m:den>
                        </m:f>
                      </m:e>
                    </m:d>
                  </m:oMath>
                </a14:m>
                <a:endParaRPr lang="en-US" dirty="0"/>
              </a:p>
              <a:p>
                <a:endParaRPr lang="en-US" dirty="0" smtClean="0"/>
              </a:p>
              <a:p>
                <a14:m>
                  <m:oMath xmlns:m="http://schemas.openxmlformats.org/officeDocument/2006/math">
                    <m:r>
                      <m:rPr>
                        <m:sty m:val="p"/>
                      </m:rPr>
                      <a:rPr lang="en-US">
                        <a:latin typeface="Cambria Math"/>
                      </a:rPr>
                      <m:t>Price</m:t>
                    </m:r>
                    <m:r>
                      <a:rPr lang="en-US">
                        <a:latin typeface="Cambria Math"/>
                      </a:rPr>
                      <m:t> </m:t>
                    </m:r>
                    <m:r>
                      <m:rPr>
                        <m:sty m:val="p"/>
                      </m:rPr>
                      <a:rPr lang="en-US">
                        <a:latin typeface="Cambria Math"/>
                      </a:rPr>
                      <m:t>in</m:t>
                    </m:r>
                    <m:r>
                      <a:rPr lang="en-US">
                        <a:latin typeface="Cambria Math"/>
                      </a:rPr>
                      <m:t> </m:t>
                    </m:r>
                    <m:r>
                      <m:rPr>
                        <m:sty m:val="p"/>
                      </m:rPr>
                      <a:rPr lang="en-US">
                        <a:latin typeface="Cambria Math"/>
                      </a:rPr>
                      <m:t>euros</m:t>
                    </m:r>
                    <m:r>
                      <a:rPr lang="en-US">
                        <a:latin typeface="Cambria Math"/>
                      </a:rPr>
                      <m:t>= 2.10 </m:t>
                    </m:r>
                    <m:r>
                      <m:rPr>
                        <m:sty m:val="p"/>
                      </m:rPr>
                      <a:rPr lang="en-US">
                        <a:latin typeface="Cambria Math"/>
                      </a:rPr>
                      <m:t>euros</m:t>
                    </m:r>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160AEC70-26E3-4CC4-84AE-C7C834CA1205}" type="slidenum">
              <a:rPr lang="en-US" smtClean="0"/>
              <a:pPr/>
              <a:t>18</a:t>
            </a:fld>
            <a:endParaRPr lang="en-US" dirty="0"/>
          </a:p>
        </p:txBody>
      </p:sp>
    </p:spTree>
    <p:extLst>
      <p:ext uri="{BB962C8B-B14F-4D97-AF65-F5344CB8AC3E}">
        <p14:creationId xmlns="" xmlns:p14="http://schemas.microsoft.com/office/powerpoint/2010/main" val="1191517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Could you use the calculated indirect rate for euros per dollar?</a:t>
            </a:r>
            <a:endParaRPr lang="en-US" sz="3200" dirty="0"/>
          </a:p>
        </p:txBody>
      </p:sp>
      <p:sp>
        <p:nvSpPr>
          <p:cNvPr id="3" name="Content Placeholder 2"/>
          <p:cNvSpPr>
            <a:spLocks noGrp="1"/>
          </p:cNvSpPr>
          <p:nvPr>
            <p:ph idx="1"/>
          </p:nvPr>
        </p:nvSpPr>
        <p:spPr/>
        <p:txBody>
          <a:bodyPr/>
          <a:lstStyle/>
          <a:p>
            <a:r>
              <a:rPr lang="en-US" sz="3600" dirty="0" smtClean="0"/>
              <a:t>Yes, for this particular example:</a:t>
            </a:r>
          </a:p>
          <a:p>
            <a:pPr marL="0" indent="0" algn="ctr">
              <a:buNone/>
            </a:pPr>
            <a:r>
              <a:rPr lang="en-US" sz="3600" dirty="0" smtClean="0"/>
              <a:t>$2.625 × 0.8 €/$ = €2.10</a:t>
            </a:r>
          </a:p>
          <a:p>
            <a:r>
              <a:rPr lang="en-US" sz="3600" dirty="0" smtClean="0"/>
              <a:t>But this is only true if the indirect rate that is calculated from the reported direct rate is not rounded.</a:t>
            </a:r>
            <a:endParaRPr lang="en-US" sz="3600" dirty="0"/>
          </a:p>
        </p:txBody>
      </p:sp>
      <p:sp>
        <p:nvSpPr>
          <p:cNvPr id="4" name="Slide Number Placeholder 3"/>
          <p:cNvSpPr>
            <a:spLocks noGrp="1"/>
          </p:cNvSpPr>
          <p:nvPr>
            <p:ph type="sldNum" sz="quarter" idx="12"/>
          </p:nvPr>
        </p:nvSpPr>
        <p:spPr/>
        <p:txBody>
          <a:bodyPr/>
          <a:lstStyle/>
          <a:p>
            <a:fld id="{160AEC70-26E3-4CC4-84AE-C7C834CA1205}" type="slidenum">
              <a:rPr lang="en-US" smtClean="0"/>
              <a:pPr/>
              <a:t>19</a:t>
            </a:fld>
            <a:endParaRPr lang="en-US" dirty="0"/>
          </a:p>
        </p:txBody>
      </p:sp>
    </p:spTree>
    <p:extLst>
      <p:ext uri="{BB962C8B-B14F-4D97-AF65-F5344CB8AC3E}">
        <p14:creationId xmlns="" xmlns:p14="http://schemas.microsoft.com/office/powerpoint/2010/main" val="1555590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6"/>
          <p:cNvSpPr>
            <a:spLocks noGrp="1" noChangeArrowheads="1"/>
          </p:cNvSpPr>
          <p:nvPr>
            <p:ph type="sldNum" sz="quarter" idx="4"/>
          </p:nvPr>
        </p:nvSpPr>
        <p:spPr/>
        <p:txBody>
          <a:bodyPr/>
          <a:lstStyle/>
          <a:p>
            <a:fld id="{520EFE25-AF22-43BF-8095-D3F3C6CEDA8B}" type="slidenum">
              <a:rPr lang="en-US"/>
              <a:pPr/>
              <a:t>2</a:t>
            </a:fld>
            <a:endParaRPr lang="en-US" dirty="0"/>
          </a:p>
        </p:txBody>
      </p:sp>
      <p:sp>
        <p:nvSpPr>
          <p:cNvPr id="160774" name="Rectangle 6"/>
          <p:cNvSpPr>
            <a:spLocks noGrp="1" noChangeArrowheads="1"/>
          </p:cNvSpPr>
          <p:nvPr>
            <p:ph type="ctrTitle"/>
          </p:nvPr>
        </p:nvSpPr>
        <p:spPr/>
        <p:txBody>
          <a:bodyPr/>
          <a:lstStyle/>
          <a:p>
            <a:r>
              <a:rPr lang="en-US" dirty="0"/>
              <a:t>CHAPTER 1</a:t>
            </a:r>
            <a:r>
              <a:rPr lang="en-US" dirty="0" smtClean="0"/>
              <a:t>7</a:t>
            </a:r>
            <a:endParaRPr lang="en-US" dirty="0"/>
          </a:p>
        </p:txBody>
      </p:sp>
      <p:sp>
        <p:nvSpPr>
          <p:cNvPr id="160775" name="Rectangle 7"/>
          <p:cNvSpPr>
            <a:spLocks noGrp="1" noChangeArrowheads="1"/>
          </p:cNvSpPr>
          <p:nvPr>
            <p:ph type="subTitle" idx="1"/>
          </p:nvPr>
        </p:nvSpPr>
        <p:spPr/>
        <p:txBody>
          <a:bodyPr/>
          <a:lstStyle/>
          <a:p>
            <a:r>
              <a:rPr lang="en-US" dirty="0"/>
              <a:t>Multinational Financial Management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Grp="1" noChangeArrowheads="1"/>
          </p:cNvSpPr>
          <p:nvPr>
            <p:ph type="title"/>
          </p:nvPr>
        </p:nvSpPr>
        <p:spPr/>
        <p:txBody>
          <a:bodyPr/>
          <a:lstStyle/>
          <a:p>
            <a:r>
              <a:rPr lang="en-US" dirty="0" smtClean="0"/>
              <a:t>Example (Continued)</a:t>
            </a:r>
            <a:endParaRPr lang="en-US" dirty="0"/>
          </a:p>
        </p:txBody>
      </p:sp>
      <p:sp>
        <p:nvSpPr>
          <p:cNvPr id="93189" name="Rectangle 5"/>
          <p:cNvSpPr>
            <a:spLocks noGrp="1" noChangeArrowheads="1"/>
          </p:cNvSpPr>
          <p:nvPr>
            <p:ph type="body" idx="1"/>
          </p:nvPr>
        </p:nvSpPr>
        <p:spPr/>
        <p:txBody>
          <a:bodyPr>
            <a:normAutofit lnSpcReduction="10000"/>
          </a:bodyPr>
          <a:lstStyle/>
          <a:p>
            <a:r>
              <a:rPr lang="en-US" sz="2800" dirty="0" smtClean="0"/>
              <a:t>Now the firm begins producing the jerky in France. The product costs 2.0 euros to produce and ship to Sweden, where it can be sold for 20 kronor.  What is the dollar profit on the sale?</a:t>
            </a:r>
          </a:p>
          <a:p>
            <a:r>
              <a:rPr lang="en-US" sz="2800" dirty="0" smtClean="0"/>
              <a:t>We can use the kronor per euro cross rate to find the Swedish sales revenue because the cross rate has not been rounded (otherwise, we would need to calculate the cross rate ourselves).</a:t>
            </a:r>
          </a:p>
        </p:txBody>
      </p:sp>
      <p:sp>
        <p:nvSpPr>
          <p:cNvPr id="5" name="Slide Number Placeholder 5"/>
          <p:cNvSpPr>
            <a:spLocks noGrp="1"/>
          </p:cNvSpPr>
          <p:nvPr>
            <p:ph type="sldNum" sz="quarter" idx="12"/>
          </p:nvPr>
        </p:nvSpPr>
        <p:spPr/>
        <p:txBody>
          <a:bodyPr/>
          <a:lstStyle/>
          <a:p>
            <a:fld id="{93B70788-47CD-4E2A-87C7-0CA639611BB4}"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Grp="1" noChangeArrowheads="1"/>
          </p:cNvSpPr>
          <p:nvPr>
            <p:ph type="title"/>
          </p:nvPr>
        </p:nvSpPr>
        <p:spPr/>
        <p:txBody>
          <a:bodyPr/>
          <a:lstStyle/>
          <a:p>
            <a:r>
              <a:rPr lang="en-US" dirty="0" smtClean="0"/>
              <a:t>Example (Continued)</a:t>
            </a:r>
            <a:endParaRPr lang="en-US" dirty="0"/>
          </a:p>
        </p:txBody>
      </p:sp>
      <p:sp>
        <p:nvSpPr>
          <p:cNvPr id="93189" name="Rectangle 5"/>
          <p:cNvSpPr>
            <a:spLocks noGrp="1" noChangeArrowheads="1"/>
          </p:cNvSpPr>
          <p:nvPr>
            <p:ph type="body" idx="1"/>
          </p:nvPr>
        </p:nvSpPr>
        <p:spPr>
          <a:xfrm>
            <a:off x="914400" y="2017713"/>
            <a:ext cx="8040688" cy="4114800"/>
          </a:xfrm>
        </p:spPr>
        <p:txBody>
          <a:bodyPr/>
          <a:lstStyle/>
          <a:p>
            <a:r>
              <a:rPr lang="en-US" dirty="0" smtClean="0"/>
              <a:t>Revenue =(2.0 euros)(8.50 kronor/euro)</a:t>
            </a:r>
          </a:p>
          <a:p>
            <a:r>
              <a:rPr lang="en-US" dirty="0" smtClean="0"/>
              <a:t>Revenue = 17.5 kronor.</a:t>
            </a:r>
          </a:p>
          <a:p>
            <a:endParaRPr lang="en-US" dirty="0" smtClean="0"/>
          </a:p>
          <a:p>
            <a:r>
              <a:rPr lang="en-US" dirty="0" smtClean="0"/>
              <a:t>The profit in kronor is:</a:t>
            </a:r>
          </a:p>
          <a:p>
            <a:r>
              <a:rPr lang="en-US" dirty="0" smtClean="0"/>
              <a:t>20 – 17.50 = 2.50 kronor</a:t>
            </a:r>
          </a:p>
        </p:txBody>
      </p:sp>
      <p:sp>
        <p:nvSpPr>
          <p:cNvPr id="5" name="Slide Number Placeholder 5"/>
          <p:cNvSpPr>
            <a:spLocks noGrp="1"/>
          </p:cNvSpPr>
          <p:nvPr>
            <p:ph type="sldNum" sz="quarter" idx="12"/>
          </p:nvPr>
        </p:nvSpPr>
        <p:spPr/>
        <p:txBody>
          <a:bodyPr/>
          <a:lstStyle/>
          <a:p>
            <a:fld id="{93B70788-47CD-4E2A-87C7-0CA639611BB4}" type="slidenum">
              <a:rPr lang="en-US" smtClean="0"/>
              <a:pPr/>
              <a:t>21</a:t>
            </a:fld>
            <a:endParaRPr lang="en-US" dirty="0"/>
          </a:p>
        </p:txBody>
      </p:sp>
    </p:spTree>
    <p:extLst>
      <p:ext uri="{BB962C8B-B14F-4D97-AF65-F5344CB8AC3E}">
        <p14:creationId xmlns="" xmlns:p14="http://schemas.microsoft.com/office/powerpoint/2010/main" val="42654991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Grp="1" noChangeArrowheads="1"/>
          </p:cNvSpPr>
          <p:nvPr>
            <p:ph type="title"/>
          </p:nvPr>
        </p:nvSpPr>
        <p:spPr/>
        <p:txBody>
          <a:bodyPr/>
          <a:lstStyle/>
          <a:p>
            <a:r>
              <a:rPr lang="en-US" dirty="0" smtClean="0"/>
              <a:t>Example (Continued)</a:t>
            </a:r>
            <a:endParaRPr lang="en-US" dirty="0"/>
          </a:p>
        </p:txBody>
      </p:sp>
      <mc:AlternateContent xmlns:mc="http://schemas.openxmlformats.org/markup-compatibility/2006">
        <mc:Choice xmlns="" xmlns:a14="http://schemas.microsoft.com/office/drawing/2010/main" Requires="a14">
          <p:sp>
            <p:nvSpPr>
              <p:cNvPr id="93189" name="Rectangle 5"/>
              <p:cNvSpPr>
                <a:spLocks noGrp="1" noChangeArrowheads="1"/>
              </p:cNvSpPr>
              <p:nvPr>
                <p:ph type="body" idx="1"/>
              </p:nvPr>
            </p:nvSpPr>
            <p:spPr/>
            <p:txBody>
              <a:bodyPr/>
              <a:lstStyle/>
              <a:p>
                <a:pPr marL="342900" lvl="1" indent="-342900">
                  <a:buClr>
                    <a:schemeClr val="folHlink"/>
                  </a:buClr>
                  <a:buSzPct val="60000"/>
                </a:pPr>
                <a14:m>
                  <m:oMath xmlns:m="http://schemas.openxmlformats.org/officeDocument/2006/math">
                    <m:r>
                      <m:rPr>
                        <m:sty m:val="p"/>
                      </m:rPr>
                      <a:rPr lang="en-US" smtClean="0">
                        <a:latin typeface="Cambria Math"/>
                      </a:rPr>
                      <m:t>Profit</m:t>
                    </m:r>
                    <m:r>
                      <a:rPr lang="en-US" smtClean="0">
                        <a:latin typeface="Cambria Math"/>
                      </a:rPr>
                      <m:t> </m:t>
                    </m:r>
                    <m:r>
                      <m:rPr>
                        <m:sty m:val="p"/>
                      </m:rPr>
                      <a:rPr lang="en-US" smtClean="0">
                        <a:latin typeface="Cambria Math"/>
                      </a:rPr>
                      <m:t>in</m:t>
                    </m:r>
                    <m:r>
                      <a:rPr lang="en-US" smtClean="0">
                        <a:latin typeface="Cambria Math"/>
                      </a:rPr>
                      <m:t> </m:t>
                    </m:r>
                    <m:r>
                      <m:rPr>
                        <m:sty m:val="p"/>
                      </m:rPr>
                      <a:rPr lang="en-US" smtClean="0">
                        <a:latin typeface="Cambria Math"/>
                      </a:rPr>
                      <m:t>dollars</m:t>
                    </m:r>
                    <m:r>
                      <a:rPr lang="en-US" smtClean="0">
                        <a:latin typeface="Cambria Math"/>
                      </a:rPr>
                      <m:t>= </m:t>
                    </m:r>
                    <m:f>
                      <m:fPr>
                        <m:ctrlPr>
                          <a:rPr lang="en-US" i="1">
                            <a:latin typeface="Cambria Math"/>
                          </a:rPr>
                        </m:ctrlPr>
                      </m:fPr>
                      <m:num>
                        <m:r>
                          <a:rPr lang="en-US">
                            <a:latin typeface="Cambria Math"/>
                          </a:rPr>
                          <m:t>2.50 </m:t>
                        </m:r>
                        <m:r>
                          <m:rPr>
                            <m:sty m:val="p"/>
                          </m:rPr>
                          <a:rPr lang="en-US">
                            <a:latin typeface="Cambria Math"/>
                          </a:rPr>
                          <m:t>kronor</m:t>
                        </m:r>
                        <m:r>
                          <a:rPr lang="en-US">
                            <a:latin typeface="Cambria Math"/>
                          </a:rPr>
                          <m:t> </m:t>
                        </m:r>
                      </m:num>
                      <m:den>
                        <m:d>
                          <m:dPr>
                            <m:begChr m:val="["/>
                            <m:endChr m:val="]"/>
                            <m:ctrlPr>
                              <a:rPr lang="en-US" i="1">
                                <a:latin typeface="Cambria Math"/>
                              </a:rPr>
                            </m:ctrlPr>
                          </m:dPr>
                          <m:e>
                            <m:f>
                              <m:fPr>
                                <m:ctrlPr>
                                  <a:rPr lang="en-US" i="1">
                                    <a:latin typeface="Cambria Math"/>
                                  </a:rPr>
                                </m:ctrlPr>
                              </m:fPr>
                              <m:num>
                                <m:r>
                                  <a:rPr lang="en-US">
                                    <a:latin typeface="Cambria Math"/>
                                  </a:rPr>
                                  <m:t>7 </m:t>
                                </m:r>
                                <m:r>
                                  <m:rPr>
                                    <m:sty m:val="p"/>
                                  </m:rPr>
                                  <a:rPr lang="en-US">
                                    <a:latin typeface="Cambria Math"/>
                                  </a:rPr>
                                  <m:t>kronor</m:t>
                                </m:r>
                              </m:num>
                              <m:den>
                                <m:r>
                                  <m:rPr>
                                    <m:sty m:val="p"/>
                                  </m:rPr>
                                  <a:rPr lang="en-US">
                                    <a:latin typeface="Cambria Math"/>
                                  </a:rPr>
                                  <m:t>dollar</m:t>
                                </m:r>
                              </m:den>
                            </m:f>
                          </m:e>
                        </m:d>
                      </m:den>
                    </m:f>
                  </m:oMath>
                </a14:m>
                <a:endParaRPr lang="en-US" i="1" dirty="0" smtClean="0"/>
              </a:p>
              <a:p>
                <a:pPr marL="342900" lvl="1" indent="-342900">
                  <a:buClr>
                    <a:schemeClr val="folHlink"/>
                  </a:buClr>
                  <a:buSzPct val="60000"/>
                </a:pPr>
                <a14:m>
                  <m:oMath xmlns:m="http://schemas.openxmlformats.org/officeDocument/2006/math">
                    <m:r>
                      <m:rPr>
                        <m:sty m:val="p"/>
                      </m:rPr>
                      <a:rPr lang="en-US" smtClean="0">
                        <a:latin typeface="Cambria Math"/>
                      </a:rPr>
                      <m:t>Profit</m:t>
                    </m:r>
                    <m:r>
                      <a:rPr lang="en-US" smtClean="0">
                        <a:latin typeface="Cambria Math"/>
                      </a:rPr>
                      <m:t> </m:t>
                    </m:r>
                    <m:r>
                      <m:rPr>
                        <m:sty m:val="p"/>
                      </m:rPr>
                      <a:rPr lang="en-US" smtClean="0">
                        <a:latin typeface="Cambria Math"/>
                      </a:rPr>
                      <m:t>in</m:t>
                    </m:r>
                    <m:r>
                      <a:rPr lang="en-US" smtClean="0">
                        <a:latin typeface="Cambria Math"/>
                      </a:rPr>
                      <m:t> </m:t>
                    </m:r>
                    <m:r>
                      <m:rPr>
                        <m:sty m:val="p"/>
                      </m:rPr>
                      <a:rPr lang="en-US" smtClean="0">
                        <a:latin typeface="Cambria Math"/>
                      </a:rPr>
                      <m:t>dollars</m:t>
                    </m:r>
                    <m:r>
                      <a:rPr lang="en-US" smtClean="0">
                        <a:latin typeface="Cambria Math"/>
                      </a:rPr>
                      <m:t>= </m:t>
                    </m:r>
                    <m:d>
                      <m:dPr>
                        <m:begChr m:val="["/>
                        <m:endChr m:val="]"/>
                        <m:ctrlPr>
                          <a:rPr lang="en-US" i="1">
                            <a:latin typeface="Cambria Math"/>
                          </a:rPr>
                        </m:ctrlPr>
                      </m:dPr>
                      <m:e>
                        <m:f>
                          <m:fPr>
                            <m:ctrlPr>
                              <a:rPr lang="en-US" i="1">
                                <a:latin typeface="Cambria Math"/>
                              </a:rPr>
                            </m:ctrlPr>
                          </m:fPr>
                          <m:num>
                            <m:r>
                              <a:rPr lang="en-US">
                                <a:latin typeface="Cambria Math"/>
                              </a:rPr>
                              <m:t>2.50</m:t>
                            </m:r>
                          </m:num>
                          <m:den>
                            <m:r>
                              <a:rPr lang="en-US">
                                <a:latin typeface="Cambria Math"/>
                              </a:rPr>
                              <m:t>7</m:t>
                            </m:r>
                          </m:den>
                        </m:f>
                      </m:e>
                    </m:d>
                    <m:d>
                      <m:dPr>
                        <m:begChr m:val="["/>
                        <m:endChr m:val="]"/>
                        <m:ctrlPr>
                          <a:rPr lang="en-US" i="1">
                            <a:latin typeface="Cambria Math"/>
                          </a:rPr>
                        </m:ctrlPr>
                      </m:dPr>
                      <m:e>
                        <m:f>
                          <m:fPr>
                            <m:ctrlPr>
                              <a:rPr lang="en-US" i="1">
                                <a:latin typeface="Cambria Math"/>
                              </a:rPr>
                            </m:ctrlPr>
                          </m:fPr>
                          <m:num>
                            <m:r>
                              <m:rPr>
                                <m:sty m:val="p"/>
                              </m:rPr>
                              <a:rPr lang="en-US">
                                <a:latin typeface="Cambria Math"/>
                              </a:rPr>
                              <m:t>kronor</m:t>
                            </m:r>
                          </m:num>
                          <m:den>
                            <m:r>
                              <a:rPr lang="en-US">
                                <a:latin typeface="Cambria Math"/>
                              </a:rPr>
                              <m:t>1</m:t>
                            </m:r>
                          </m:den>
                        </m:f>
                      </m:e>
                    </m:d>
                    <m:d>
                      <m:dPr>
                        <m:begChr m:val="["/>
                        <m:endChr m:val="]"/>
                        <m:ctrlPr>
                          <a:rPr lang="en-US" i="1">
                            <a:latin typeface="Cambria Math"/>
                          </a:rPr>
                        </m:ctrlPr>
                      </m:dPr>
                      <m:e>
                        <m:f>
                          <m:fPr>
                            <m:ctrlPr>
                              <a:rPr lang="en-US" i="1">
                                <a:latin typeface="Cambria Math"/>
                              </a:rPr>
                            </m:ctrlPr>
                          </m:fPr>
                          <m:num>
                            <m:r>
                              <m:rPr>
                                <m:sty m:val="p"/>
                              </m:rPr>
                              <a:rPr lang="en-US">
                                <a:latin typeface="Cambria Math"/>
                              </a:rPr>
                              <m:t>dollars</m:t>
                            </m:r>
                          </m:num>
                          <m:den>
                            <m:r>
                              <m:rPr>
                                <m:sty m:val="p"/>
                              </m:rPr>
                              <a:rPr lang="en-US">
                                <a:latin typeface="Cambria Math"/>
                              </a:rPr>
                              <m:t>kronor</m:t>
                            </m:r>
                          </m:den>
                        </m:f>
                      </m:e>
                    </m:d>
                    <m:r>
                      <a:rPr lang="en-US">
                        <a:latin typeface="Cambria Math"/>
                      </a:rPr>
                      <m:t>=0.36 </m:t>
                    </m:r>
                    <m:r>
                      <m:rPr>
                        <m:sty m:val="p"/>
                      </m:rPr>
                      <a:rPr lang="en-US">
                        <a:latin typeface="Cambria Math"/>
                      </a:rPr>
                      <m:t>dollars</m:t>
                    </m:r>
                  </m:oMath>
                </a14:m>
                <a:endParaRPr lang="en-US" dirty="0"/>
              </a:p>
              <a:p>
                <a:pPr marL="342900" lvl="1" indent="-342900">
                  <a:buClr>
                    <a:schemeClr val="folHlink"/>
                  </a:buClr>
                  <a:buSzPct val="60000"/>
                </a:pPr>
                <a14:m>
                  <m:oMath xmlns:m="http://schemas.openxmlformats.org/officeDocument/2006/math">
                    <m:r>
                      <m:rPr>
                        <m:sty m:val="p"/>
                      </m:rPr>
                      <a:rPr lang="en-US">
                        <a:latin typeface="Cambria Math"/>
                      </a:rPr>
                      <m:t>Profit</m:t>
                    </m:r>
                    <m:r>
                      <a:rPr lang="en-US">
                        <a:latin typeface="Cambria Math"/>
                      </a:rPr>
                      <m:t> </m:t>
                    </m:r>
                    <m:r>
                      <m:rPr>
                        <m:sty m:val="p"/>
                      </m:rPr>
                      <a:rPr lang="en-US">
                        <a:latin typeface="Cambria Math"/>
                      </a:rPr>
                      <m:t>in</m:t>
                    </m:r>
                    <m:r>
                      <a:rPr lang="en-US">
                        <a:latin typeface="Cambria Math"/>
                      </a:rPr>
                      <m:t> </m:t>
                    </m:r>
                    <m:r>
                      <m:rPr>
                        <m:sty m:val="p"/>
                      </m:rPr>
                      <a:rPr lang="en-US">
                        <a:latin typeface="Cambria Math"/>
                      </a:rPr>
                      <m:t>dollars</m:t>
                    </m:r>
                    <m:r>
                      <a:rPr lang="en-US">
                        <a:latin typeface="Cambria Math"/>
                      </a:rPr>
                      <m:t>= 0.36 </m:t>
                    </m:r>
                    <m:r>
                      <m:rPr>
                        <m:sty m:val="p"/>
                      </m:rPr>
                      <a:rPr lang="en-US">
                        <a:latin typeface="Cambria Math"/>
                      </a:rPr>
                      <m:t>dollars</m:t>
                    </m:r>
                    <m:r>
                      <a:rPr lang="en-US" b="0" i="0" smtClean="0">
                        <a:latin typeface="Cambria Math"/>
                      </a:rPr>
                      <m:t>=$0.36</m:t>
                    </m:r>
                  </m:oMath>
                </a14:m>
                <a:endParaRPr lang="en-US" dirty="0" smtClean="0"/>
              </a:p>
              <a:p>
                <a:pPr marL="0" lvl="1" indent="0">
                  <a:buClr>
                    <a:schemeClr val="folHlink"/>
                  </a:buClr>
                  <a:buSzPct val="60000"/>
                  <a:buNone/>
                </a:pPr>
                <a:endParaRPr lang="en-US" dirty="0"/>
              </a:p>
              <a:p>
                <a:pPr marL="342900" lvl="1" indent="-342900">
                  <a:buClr>
                    <a:schemeClr val="folHlink"/>
                  </a:buClr>
                  <a:buSzPct val="60000"/>
                </a:pPr>
                <a:endParaRPr lang="en-US" dirty="0"/>
              </a:p>
            </p:txBody>
          </p:sp>
        </mc:Choice>
        <mc:Fallback>
          <p:sp>
            <p:nvSpPr>
              <p:cNvPr id="93189" name="Rectangle 5"/>
              <p:cNvSpPr>
                <a:spLocks noGrp="1" noRot="1" noChangeAspect="1" noMove="1" noResize="1" noEditPoints="1" noAdjustHandles="1" noChangeArrowheads="1" noChangeShapeType="1" noTextEdit="1"/>
              </p:cNvSpPr>
              <p:nvPr>
                <p:ph type="body" idx="1"/>
              </p:nvPr>
            </p:nvSpPr>
            <p:spPr>
              <a:blipFill rotWithShape="1">
                <a:blip r:embed="rId2" cstate="print"/>
                <a:stretch>
                  <a:fillRect/>
                </a:stretch>
              </a:blipFill>
            </p:spPr>
            <p:txBody>
              <a:bodyPr/>
              <a:lstStyle/>
              <a:p>
                <a:r>
                  <a:rPr lang="en-US">
                    <a:noFill/>
                  </a:rPr>
                  <a:t> </a:t>
                </a:r>
              </a:p>
            </p:txBody>
          </p:sp>
        </mc:Fallback>
      </mc:AlternateContent>
      <p:sp>
        <p:nvSpPr>
          <p:cNvPr id="5" name="Slide Number Placeholder 5"/>
          <p:cNvSpPr>
            <a:spLocks noGrp="1"/>
          </p:cNvSpPr>
          <p:nvPr>
            <p:ph type="sldNum" sz="quarter" idx="12"/>
          </p:nvPr>
        </p:nvSpPr>
        <p:spPr/>
        <p:txBody>
          <a:bodyPr/>
          <a:lstStyle/>
          <a:p>
            <a:fld id="{93B70788-47CD-4E2A-87C7-0CA639611BB4}" type="slidenum">
              <a:rPr lang="en-US" smtClean="0"/>
              <a:pPr/>
              <a:t>22</a:t>
            </a:fld>
            <a:endParaRPr lang="en-US" dirty="0"/>
          </a:p>
        </p:txBody>
      </p:sp>
    </p:spTree>
    <p:extLst>
      <p:ext uri="{BB962C8B-B14F-4D97-AF65-F5344CB8AC3E}">
        <p14:creationId xmlns="" xmlns:p14="http://schemas.microsoft.com/office/powerpoint/2010/main" val="9063111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Grp="1" noChangeArrowheads="1"/>
          </p:cNvSpPr>
          <p:nvPr>
            <p:ph type="title"/>
          </p:nvPr>
        </p:nvSpPr>
        <p:spPr/>
        <p:txBody>
          <a:bodyPr/>
          <a:lstStyle/>
          <a:p>
            <a:r>
              <a:rPr lang="en-US" dirty="0" smtClean="0"/>
              <a:t>Example (Continued)</a:t>
            </a:r>
            <a:endParaRPr lang="en-US" dirty="0"/>
          </a:p>
        </p:txBody>
      </p:sp>
      <p:sp>
        <p:nvSpPr>
          <p:cNvPr id="93189" name="Rectangle 5"/>
          <p:cNvSpPr>
            <a:spLocks noGrp="1" noChangeArrowheads="1"/>
          </p:cNvSpPr>
          <p:nvPr>
            <p:ph type="body" idx="1"/>
          </p:nvPr>
        </p:nvSpPr>
        <p:spPr/>
        <p:txBody>
          <a:bodyPr/>
          <a:lstStyle/>
          <a:p>
            <a:pPr marL="342900" lvl="1" indent="-342900">
              <a:buClr>
                <a:schemeClr val="folHlink"/>
              </a:buClr>
              <a:buSzPct val="60000"/>
            </a:pPr>
            <a:r>
              <a:rPr lang="en-US" dirty="0" smtClean="0"/>
              <a:t>In this example, we need to use the reported  7 kronor per dollar indirect exchange rate or we must calculate the direct rate ourselves and not round it at all. </a:t>
            </a:r>
            <a:endParaRPr lang="en-US" dirty="0"/>
          </a:p>
          <a:p>
            <a:pPr marL="342900" lvl="1" indent="-342900">
              <a:buClr>
                <a:schemeClr val="folHlink"/>
              </a:buClr>
              <a:buSzPct val="60000"/>
            </a:pPr>
            <a:endParaRPr lang="en-US" dirty="0"/>
          </a:p>
          <a:p>
            <a:pPr marL="342900" lvl="1" indent="-342900">
              <a:buClr>
                <a:schemeClr val="folHlink"/>
              </a:buClr>
              <a:buSzPct val="60000"/>
            </a:pPr>
            <a:endParaRPr lang="en-US" dirty="0"/>
          </a:p>
        </p:txBody>
      </p:sp>
      <p:sp>
        <p:nvSpPr>
          <p:cNvPr id="5" name="Slide Number Placeholder 5"/>
          <p:cNvSpPr>
            <a:spLocks noGrp="1"/>
          </p:cNvSpPr>
          <p:nvPr>
            <p:ph type="sldNum" sz="quarter" idx="12"/>
          </p:nvPr>
        </p:nvSpPr>
        <p:spPr/>
        <p:txBody>
          <a:bodyPr/>
          <a:lstStyle/>
          <a:p>
            <a:fld id="{93B70788-47CD-4E2A-87C7-0CA639611BB4}" type="slidenum">
              <a:rPr lang="en-US" smtClean="0"/>
              <a:pPr/>
              <a:t>23</a:t>
            </a:fld>
            <a:endParaRPr lang="en-US" dirty="0"/>
          </a:p>
        </p:txBody>
      </p:sp>
    </p:spTree>
    <p:extLst>
      <p:ext uri="{BB962C8B-B14F-4D97-AF65-F5344CB8AC3E}">
        <p14:creationId xmlns="" xmlns:p14="http://schemas.microsoft.com/office/powerpoint/2010/main" val="38537967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E665FFB-EDDD-479A-9C9D-9A2E1DC20B83}" type="slidenum">
              <a:rPr lang="en-US"/>
              <a:pPr/>
              <a:t>24</a:t>
            </a:fld>
            <a:endParaRPr lang="en-US" dirty="0"/>
          </a:p>
        </p:txBody>
      </p:sp>
      <p:sp>
        <p:nvSpPr>
          <p:cNvPr id="28681" name="Rectangle 9"/>
          <p:cNvSpPr>
            <a:spLocks noGrp="1" noChangeArrowheads="1"/>
          </p:cNvSpPr>
          <p:nvPr>
            <p:ph type="title"/>
          </p:nvPr>
        </p:nvSpPr>
        <p:spPr/>
        <p:txBody>
          <a:bodyPr/>
          <a:lstStyle/>
          <a:p>
            <a:r>
              <a:rPr lang="en-US" dirty="0"/>
              <a:t>What is exchange rate risk?</a:t>
            </a:r>
          </a:p>
        </p:txBody>
      </p:sp>
      <p:sp>
        <p:nvSpPr>
          <p:cNvPr id="28682" name="Rectangle 10"/>
          <p:cNvSpPr>
            <a:spLocks noGrp="1" noChangeArrowheads="1"/>
          </p:cNvSpPr>
          <p:nvPr>
            <p:ph type="body" idx="1"/>
          </p:nvPr>
        </p:nvSpPr>
        <p:spPr/>
        <p:txBody>
          <a:bodyPr/>
          <a:lstStyle/>
          <a:p>
            <a:r>
              <a:rPr lang="en-US" dirty="0"/>
              <a:t>Exchange rate risk is the risk that the value of a cash flow in one currency translated from another currency will decline due to a change in exchange rates.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D3AF54F-D40F-41D5-8DBC-C66D704279B5}" type="slidenum">
              <a:rPr lang="en-US"/>
              <a:pPr/>
              <a:t>25</a:t>
            </a:fld>
            <a:endParaRPr lang="en-US" dirty="0"/>
          </a:p>
        </p:txBody>
      </p:sp>
      <p:sp>
        <p:nvSpPr>
          <p:cNvPr id="82948" name="Rectangle 4"/>
          <p:cNvSpPr>
            <a:spLocks noGrp="1" noChangeArrowheads="1"/>
          </p:cNvSpPr>
          <p:nvPr>
            <p:ph type="title"/>
          </p:nvPr>
        </p:nvSpPr>
        <p:spPr/>
        <p:txBody>
          <a:bodyPr/>
          <a:lstStyle/>
          <a:p>
            <a:r>
              <a:rPr lang="en-US" dirty="0"/>
              <a:t>Currency </a:t>
            </a:r>
            <a:r>
              <a:rPr lang="en-US" dirty="0" smtClean="0"/>
              <a:t>Appreciation</a:t>
            </a:r>
            <a:endParaRPr lang="en-US" dirty="0"/>
          </a:p>
        </p:txBody>
      </p:sp>
      <p:sp>
        <p:nvSpPr>
          <p:cNvPr id="82949" name="Rectangle 5"/>
          <p:cNvSpPr>
            <a:spLocks noGrp="1" noChangeArrowheads="1"/>
          </p:cNvSpPr>
          <p:nvPr>
            <p:ph type="body" idx="1"/>
          </p:nvPr>
        </p:nvSpPr>
        <p:spPr/>
        <p:txBody>
          <a:bodyPr>
            <a:normAutofit fontScale="92500"/>
          </a:bodyPr>
          <a:lstStyle/>
          <a:p>
            <a:r>
              <a:rPr lang="en-US" dirty="0" smtClean="0"/>
              <a:t>Suppose </a:t>
            </a:r>
            <a:r>
              <a:rPr lang="en-US" dirty="0"/>
              <a:t>the exchange rate </a:t>
            </a:r>
            <a:r>
              <a:rPr lang="en-US" dirty="0" smtClean="0"/>
              <a:t>goes </a:t>
            </a:r>
            <a:r>
              <a:rPr lang="en-US" dirty="0"/>
              <a:t>from </a:t>
            </a:r>
            <a:r>
              <a:rPr lang="en-US" dirty="0" smtClean="0"/>
              <a:t>7 </a:t>
            </a:r>
            <a:r>
              <a:rPr lang="en-US" dirty="0"/>
              <a:t>kronor per dollar to </a:t>
            </a:r>
            <a:r>
              <a:rPr lang="en-US" dirty="0" smtClean="0"/>
              <a:t>9 kronor </a:t>
            </a:r>
            <a:r>
              <a:rPr lang="en-US" dirty="0"/>
              <a:t>per dollar.</a:t>
            </a:r>
          </a:p>
          <a:p>
            <a:r>
              <a:rPr lang="en-US" dirty="0" smtClean="0"/>
              <a:t>A </a:t>
            </a:r>
            <a:r>
              <a:rPr lang="en-US" dirty="0"/>
              <a:t>dollar now buys more </a:t>
            </a:r>
            <a:r>
              <a:rPr lang="en-US" dirty="0" smtClean="0"/>
              <a:t>kronor. The percentage increase in kronor per dollar is:</a:t>
            </a:r>
          </a:p>
          <a:p>
            <a:pPr lvl="1"/>
            <a:r>
              <a:rPr lang="en-US" dirty="0" smtClean="0"/>
              <a:t>(9 − 7)/7 = 28.6%</a:t>
            </a:r>
          </a:p>
          <a:p>
            <a:r>
              <a:rPr lang="en-US" dirty="0" smtClean="0"/>
              <a:t>We would say that the </a:t>
            </a:r>
            <a:r>
              <a:rPr lang="en-US" dirty="0"/>
              <a:t>dollar </a:t>
            </a:r>
            <a:r>
              <a:rPr lang="en-US" b="1" dirty="0" smtClean="0">
                <a:solidFill>
                  <a:schemeClr val="tx2"/>
                </a:solidFill>
              </a:rPr>
              <a:t>appreciated</a:t>
            </a:r>
            <a:r>
              <a:rPr lang="en-US" dirty="0" smtClean="0">
                <a:solidFill>
                  <a:schemeClr val="tx2"/>
                </a:solidFill>
              </a:rPr>
              <a:t> </a:t>
            </a:r>
            <a:r>
              <a:rPr lang="en-US" dirty="0" smtClean="0"/>
              <a:t>against the krona by 28.6%.</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dollar has appreciated, but what about the krona?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Express </a:t>
            </a:r>
            <a:r>
              <a:rPr lang="en-US" dirty="0"/>
              <a:t>the exchange rate as dollars per </a:t>
            </a:r>
            <a:r>
              <a:rPr lang="en-US" dirty="0" smtClean="0"/>
              <a:t>krona to determine how much more or less valuable the krona has become.</a:t>
            </a:r>
          </a:p>
          <a:p>
            <a:r>
              <a:rPr lang="en-US" dirty="0" smtClean="0"/>
              <a:t>Kronor </a:t>
            </a:r>
            <a:r>
              <a:rPr lang="en-US" dirty="0"/>
              <a:t>per </a:t>
            </a:r>
            <a:r>
              <a:rPr lang="en-US" dirty="0" smtClean="0"/>
              <a:t>dollar: 7 </a:t>
            </a:r>
            <a:r>
              <a:rPr lang="en-US" dirty="0" smtClean="0">
                <a:latin typeface="Cambria"/>
              </a:rPr>
              <a:t>⟹</a:t>
            </a:r>
            <a:r>
              <a:rPr lang="en-US" dirty="0" smtClean="0"/>
              <a:t> 9</a:t>
            </a:r>
          </a:p>
          <a:p>
            <a:r>
              <a:rPr lang="en-US" dirty="0" smtClean="0"/>
              <a:t>Dollars </a:t>
            </a:r>
            <a:r>
              <a:rPr lang="en-US" dirty="0"/>
              <a:t>per </a:t>
            </a:r>
            <a:r>
              <a:rPr lang="en-US" dirty="0" smtClean="0"/>
              <a:t>krona: 0.1429 </a:t>
            </a:r>
            <a:r>
              <a:rPr lang="en-US" dirty="0" smtClean="0">
                <a:latin typeface="Cambria"/>
              </a:rPr>
              <a:t>⟹</a:t>
            </a:r>
            <a:r>
              <a:rPr lang="en-US" dirty="0" smtClean="0"/>
              <a:t> 0.1111</a:t>
            </a:r>
          </a:p>
          <a:p>
            <a:r>
              <a:rPr lang="en-US" dirty="0" smtClean="0"/>
              <a:t>The percentage change in dollars per krona:</a:t>
            </a:r>
          </a:p>
          <a:p>
            <a:pPr lvl="1"/>
            <a:r>
              <a:rPr lang="en-US" dirty="0" smtClean="0"/>
              <a:t>(</a:t>
            </a:r>
            <a:r>
              <a:rPr lang="en-US" dirty="0"/>
              <a:t>0.1429 − 0.1111)/0.1111 = −0.222</a:t>
            </a:r>
          </a:p>
          <a:p>
            <a:r>
              <a:rPr lang="en-US" dirty="0" smtClean="0"/>
              <a:t>Kronor has </a:t>
            </a:r>
            <a:r>
              <a:rPr lang="en-US" b="1" dirty="0" smtClean="0">
                <a:solidFill>
                  <a:schemeClr val="tx2"/>
                </a:solidFill>
              </a:rPr>
              <a:t>depreciated</a:t>
            </a:r>
            <a:r>
              <a:rPr lang="en-US" dirty="0" smtClean="0">
                <a:solidFill>
                  <a:schemeClr val="tx2"/>
                </a:solidFill>
              </a:rPr>
              <a:t> </a:t>
            </a:r>
            <a:r>
              <a:rPr lang="en-US" dirty="0" smtClean="0"/>
              <a:t>against the dollar by 22.2%.</a:t>
            </a:r>
          </a:p>
        </p:txBody>
      </p:sp>
      <p:sp>
        <p:nvSpPr>
          <p:cNvPr id="4" name="Slide Number Placeholder 3"/>
          <p:cNvSpPr>
            <a:spLocks noGrp="1"/>
          </p:cNvSpPr>
          <p:nvPr>
            <p:ph type="sldNum" sz="quarter" idx="12"/>
          </p:nvPr>
        </p:nvSpPr>
        <p:spPr/>
        <p:txBody>
          <a:bodyPr/>
          <a:lstStyle/>
          <a:p>
            <a:fld id="{160AEC70-26E3-4CC4-84AE-C7C834CA1205}" type="slidenum">
              <a:rPr lang="en-US" smtClean="0"/>
              <a:pPr/>
              <a:t>26</a:t>
            </a:fld>
            <a:endParaRPr lang="en-US" dirty="0"/>
          </a:p>
        </p:txBody>
      </p:sp>
    </p:spTree>
    <p:extLst>
      <p:ext uri="{BB962C8B-B14F-4D97-AF65-F5344CB8AC3E}">
        <p14:creationId xmlns="" xmlns:p14="http://schemas.microsoft.com/office/powerpoint/2010/main" val="21758177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What to Remember about Currency Appreciation and Depreciation</a:t>
            </a:r>
            <a:endParaRPr lang="en-US" sz="3600" dirty="0"/>
          </a:p>
        </p:txBody>
      </p:sp>
      <p:sp>
        <p:nvSpPr>
          <p:cNvPr id="3" name="Content Placeholder 2"/>
          <p:cNvSpPr>
            <a:spLocks noGrp="1"/>
          </p:cNvSpPr>
          <p:nvPr>
            <p:ph idx="1"/>
          </p:nvPr>
        </p:nvSpPr>
        <p:spPr/>
        <p:txBody>
          <a:bodyPr>
            <a:normAutofit fontScale="85000" lnSpcReduction="10000"/>
          </a:bodyPr>
          <a:lstStyle/>
          <a:p>
            <a:r>
              <a:rPr lang="en-US" dirty="0" smtClean="0"/>
              <a:t>To determine whether currency X has appreciated or depreciated against currency Y:</a:t>
            </a:r>
          </a:p>
          <a:p>
            <a:pPr lvl="1"/>
            <a:r>
              <a:rPr lang="en-US" dirty="0" smtClean="0"/>
              <a:t>Write the exchange rate as the number of units of Y per unit of X.</a:t>
            </a:r>
          </a:p>
          <a:p>
            <a:pPr lvl="1"/>
            <a:r>
              <a:rPr lang="en-US" dirty="0" smtClean="0"/>
              <a:t>Comparing the old rate with the new rate shows how much more (or less) of currency Y that X can purchase.</a:t>
            </a:r>
          </a:p>
          <a:p>
            <a:r>
              <a:rPr lang="en-US" dirty="0" smtClean="0"/>
              <a:t>The percentage that X appreciates against Y is not the same as the percentage that Y depreciates against X.</a:t>
            </a:r>
            <a:endParaRPr lang="en-US" dirty="0"/>
          </a:p>
        </p:txBody>
      </p:sp>
      <p:sp>
        <p:nvSpPr>
          <p:cNvPr id="4" name="Slide Number Placeholder 3"/>
          <p:cNvSpPr>
            <a:spLocks noGrp="1"/>
          </p:cNvSpPr>
          <p:nvPr>
            <p:ph type="sldNum" sz="quarter" idx="12"/>
          </p:nvPr>
        </p:nvSpPr>
        <p:spPr/>
        <p:txBody>
          <a:bodyPr/>
          <a:lstStyle/>
          <a:p>
            <a:fld id="{160AEC70-26E3-4CC4-84AE-C7C834CA1205}" type="slidenum">
              <a:rPr lang="en-US" smtClean="0"/>
              <a:pPr/>
              <a:t>27</a:t>
            </a:fld>
            <a:endParaRPr lang="en-US" dirty="0"/>
          </a:p>
        </p:txBody>
      </p:sp>
    </p:spTree>
    <p:extLst>
      <p:ext uri="{BB962C8B-B14F-4D97-AF65-F5344CB8AC3E}">
        <p14:creationId xmlns="" xmlns:p14="http://schemas.microsoft.com/office/powerpoint/2010/main" val="25069474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2C1FA3F-EA00-4D4F-BE67-267875622A61}" type="slidenum">
              <a:rPr lang="en-US"/>
              <a:pPr/>
              <a:t>28</a:t>
            </a:fld>
            <a:endParaRPr lang="en-US" dirty="0"/>
          </a:p>
        </p:txBody>
      </p:sp>
      <p:sp>
        <p:nvSpPr>
          <p:cNvPr id="83972" name="Rectangle 4"/>
          <p:cNvSpPr>
            <a:spLocks noGrp="1" noChangeArrowheads="1"/>
          </p:cNvSpPr>
          <p:nvPr>
            <p:ph type="title"/>
          </p:nvPr>
        </p:nvSpPr>
        <p:spPr/>
        <p:txBody>
          <a:bodyPr/>
          <a:lstStyle/>
          <a:p>
            <a:r>
              <a:rPr lang="en-US" dirty="0"/>
              <a:t>E</a:t>
            </a:r>
            <a:r>
              <a:rPr lang="en-US" dirty="0" smtClean="0"/>
              <a:t>ffect </a:t>
            </a:r>
            <a:r>
              <a:rPr lang="en-US" dirty="0"/>
              <a:t>of Dollar Appreciation</a:t>
            </a:r>
          </a:p>
        </p:txBody>
      </p:sp>
      <p:sp>
        <p:nvSpPr>
          <p:cNvPr id="83973" name="Rectangle 5"/>
          <p:cNvSpPr>
            <a:spLocks noGrp="1" noChangeArrowheads="1"/>
          </p:cNvSpPr>
          <p:nvPr>
            <p:ph type="body" idx="1"/>
          </p:nvPr>
        </p:nvSpPr>
        <p:spPr/>
        <p:txBody>
          <a:bodyPr/>
          <a:lstStyle/>
          <a:p>
            <a:r>
              <a:rPr lang="en-US" dirty="0"/>
              <a:t>Suppose the profit in kronor remains unchanged at </a:t>
            </a:r>
            <a:r>
              <a:rPr lang="en-US" dirty="0" smtClean="0"/>
              <a:t>2.5 </a:t>
            </a:r>
            <a:r>
              <a:rPr lang="en-US" dirty="0"/>
              <a:t>kronor, but the dollar appreciates, so the exchange rate is now 10 kronor/dollar.</a:t>
            </a:r>
          </a:p>
          <a:p>
            <a:r>
              <a:rPr lang="en-US" dirty="0"/>
              <a:t>Dollar profit = </a:t>
            </a:r>
            <a:r>
              <a:rPr lang="en-US" dirty="0" smtClean="0"/>
              <a:t>2.5 </a:t>
            </a:r>
            <a:r>
              <a:rPr lang="en-US" dirty="0"/>
              <a:t>kronor / (10 kronor per dollar) = $</a:t>
            </a:r>
            <a:r>
              <a:rPr lang="en-US" dirty="0" smtClean="0"/>
              <a:t>0.25.</a:t>
            </a:r>
            <a:endParaRPr lang="en-US" dirty="0"/>
          </a:p>
          <a:p>
            <a:r>
              <a:rPr lang="en-US" dirty="0"/>
              <a:t>Strengthening dollar hurts profits from international sales.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5BCE42B-86D0-41B8-B57A-FE84D7A6B345}" type="slidenum">
              <a:rPr lang="en-US"/>
              <a:pPr/>
              <a:t>29</a:t>
            </a:fld>
            <a:endParaRPr lang="en-US" dirty="0"/>
          </a:p>
        </p:txBody>
      </p:sp>
      <p:sp>
        <p:nvSpPr>
          <p:cNvPr id="30731" name="Rectangle 11"/>
          <p:cNvSpPr>
            <a:spLocks noGrp="1" noChangeArrowheads="1"/>
          </p:cNvSpPr>
          <p:nvPr>
            <p:ph type="title"/>
          </p:nvPr>
        </p:nvSpPr>
        <p:spPr/>
        <p:txBody>
          <a:bodyPr/>
          <a:lstStyle/>
          <a:p>
            <a:r>
              <a:rPr lang="en-US" dirty="0"/>
              <a:t>The International Monetary System from 1946-1971</a:t>
            </a:r>
          </a:p>
        </p:txBody>
      </p:sp>
      <p:sp>
        <p:nvSpPr>
          <p:cNvPr id="30732" name="Rectangle 12"/>
          <p:cNvSpPr>
            <a:spLocks noGrp="1" noChangeArrowheads="1"/>
          </p:cNvSpPr>
          <p:nvPr>
            <p:ph type="body" idx="1"/>
          </p:nvPr>
        </p:nvSpPr>
        <p:spPr/>
        <p:txBody>
          <a:bodyPr/>
          <a:lstStyle/>
          <a:p>
            <a:r>
              <a:rPr lang="en-US" dirty="0"/>
              <a:t>Prior to 1971, a fixed exchange rate system was in effect.</a:t>
            </a:r>
          </a:p>
          <a:p>
            <a:r>
              <a:rPr lang="en-US" dirty="0"/>
              <a:t>The U.S. dollar was tied to gold.</a:t>
            </a:r>
          </a:p>
          <a:p>
            <a:r>
              <a:rPr lang="en-US" dirty="0"/>
              <a:t>Other currencies were tied to the dollar at fixed exchange rates.</a:t>
            </a:r>
          </a:p>
          <a:p>
            <a:pPr lvl="1"/>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78BC4ED-1F5D-42DA-9158-123B1EECE8AE}" type="slidenum">
              <a:rPr lang="en-US"/>
              <a:pPr/>
              <a:t>3</a:t>
            </a:fld>
            <a:endParaRPr lang="en-US" dirty="0"/>
          </a:p>
        </p:txBody>
      </p:sp>
      <p:sp>
        <p:nvSpPr>
          <p:cNvPr id="4107" name="Rectangle 11"/>
          <p:cNvSpPr>
            <a:spLocks noGrp="1" noChangeArrowheads="1"/>
          </p:cNvSpPr>
          <p:nvPr>
            <p:ph type="title"/>
          </p:nvPr>
        </p:nvSpPr>
        <p:spPr/>
        <p:txBody>
          <a:bodyPr/>
          <a:lstStyle/>
          <a:p>
            <a:r>
              <a:rPr lang="en-US" dirty="0"/>
              <a:t>Topics in Chapter</a:t>
            </a:r>
          </a:p>
        </p:txBody>
      </p:sp>
      <p:sp>
        <p:nvSpPr>
          <p:cNvPr id="4108" name="Rectangle 12"/>
          <p:cNvSpPr>
            <a:spLocks noGrp="1" noChangeArrowheads="1"/>
          </p:cNvSpPr>
          <p:nvPr>
            <p:ph type="body" idx="1"/>
          </p:nvPr>
        </p:nvSpPr>
        <p:spPr/>
        <p:txBody>
          <a:bodyPr/>
          <a:lstStyle/>
          <a:p>
            <a:r>
              <a:rPr lang="en-US" dirty="0"/>
              <a:t>Factors that make multinational financial management different</a:t>
            </a:r>
          </a:p>
          <a:p>
            <a:r>
              <a:rPr lang="en-US" dirty="0"/>
              <a:t>Exchange rates and trading</a:t>
            </a:r>
          </a:p>
          <a:p>
            <a:r>
              <a:rPr lang="en-US" dirty="0"/>
              <a:t>International monetary system</a:t>
            </a:r>
          </a:p>
          <a:p>
            <a:r>
              <a:rPr lang="en-US" dirty="0"/>
              <a:t>International financial markets</a:t>
            </a:r>
          </a:p>
          <a:p>
            <a:r>
              <a:rPr lang="en-US" dirty="0"/>
              <a:t>Specific features of multinational financial management</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338C41C-1512-4112-9878-8CBA3985FEC0}" type="slidenum">
              <a:rPr lang="en-US"/>
              <a:pPr/>
              <a:t>30</a:t>
            </a:fld>
            <a:endParaRPr lang="en-US" dirty="0"/>
          </a:p>
        </p:txBody>
      </p:sp>
      <p:sp>
        <p:nvSpPr>
          <p:cNvPr id="163842" name="Rectangle 2"/>
          <p:cNvSpPr>
            <a:spLocks noGrp="1" noChangeArrowheads="1"/>
          </p:cNvSpPr>
          <p:nvPr>
            <p:ph type="title"/>
          </p:nvPr>
        </p:nvSpPr>
        <p:spPr/>
        <p:txBody>
          <a:bodyPr/>
          <a:lstStyle/>
          <a:p>
            <a:r>
              <a:rPr lang="en-US" dirty="0"/>
              <a:t>Former System (Continued)</a:t>
            </a:r>
          </a:p>
        </p:txBody>
      </p:sp>
      <p:sp>
        <p:nvSpPr>
          <p:cNvPr id="163843" name="Rectangle 3"/>
          <p:cNvSpPr>
            <a:spLocks noGrp="1" noChangeArrowheads="1"/>
          </p:cNvSpPr>
          <p:nvPr>
            <p:ph type="body" idx="1"/>
          </p:nvPr>
        </p:nvSpPr>
        <p:spPr/>
        <p:txBody>
          <a:bodyPr/>
          <a:lstStyle/>
          <a:p>
            <a:pPr>
              <a:lnSpc>
                <a:spcPct val="90000"/>
              </a:lnSpc>
            </a:pPr>
            <a:r>
              <a:rPr lang="en-US" dirty="0"/>
              <a:t>Central banks intervened by purchasing and selling currency to even out demand so that the fixed exchange rates were maintained.</a:t>
            </a:r>
          </a:p>
          <a:p>
            <a:pPr>
              <a:lnSpc>
                <a:spcPct val="90000"/>
              </a:lnSpc>
            </a:pPr>
            <a:r>
              <a:rPr lang="en-US" dirty="0"/>
              <a:t>Occasionally the official exchange rate for a country would be changed.</a:t>
            </a:r>
          </a:p>
          <a:p>
            <a:pPr>
              <a:lnSpc>
                <a:spcPct val="90000"/>
              </a:lnSpc>
            </a:pPr>
            <a:r>
              <a:rPr lang="en-US" dirty="0"/>
              <a:t>Economic difficulties from maintaining fixed exchange rates led to its end.</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B65E1ED-D0AE-425A-94BE-07EE19C576C6}" type="slidenum">
              <a:rPr lang="en-US"/>
              <a:pPr/>
              <a:t>31</a:t>
            </a:fld>
            <a:endParaRPr lang="en-US" dirty="0"/>
          </a:p>
        </p:txBody>
      </p:sp>
      <p:sp>
        <p:nvSpPr>
          <p:cNvPr id="162818" name="Rectangle 2"/>
          <p:cNvSpPr>
            <a:spLocks noGrp="1" noChangeArrowheads="1"/>
          </p:cNvSpPr>
          <p:nvPr>
            <p:ph type="title"/>
          </p:nvPr>
        </p:nvSpPr>
        <p:spPr/>
        <p:txBody>
          <a:bodyPr/>
          <a:lstStyle/>
          <a:p>
            <a:r>
              <a:rPr lang="en-US" dirty="0"/>
              <a:t>The Current International Monetary System</a:t>
            </a:r>
          </a:p>
        </p:txBody>
      </p:sp>
      <p:sp>
        <p:nvSpPr>
          <p:cNvPr id="162819" name="Rectangle 3"/>
          <p:cNvSpPr>
            <a:spLocks noGrp="1" noChangeArrowheads="1"/>
          </p:cNvSpPr>
          <p:nvPr>
            <p:ph type="body" idx="1"/>
          </p:nvPr>
        </p:nvSpPr>
        <p:spPr/>
        <p:txBody>
          <a:bodyPr/>
          <a:lstStyle/>
          <a:p>
            <a:r>
              <a:rPr lang="en-US" dirty="0"/>
              <a:t>The current system for most industrialized nations is a floating rate system where exchange rates fluctuate due to changes in demand.</a:t>
            </a:r>
          </a:p>
          <a:p>
            <a:r>
              <a:rPr lang="en-US" dirty="0"/>
              <a:t>Currency demand is due primarily to:</a:t>
            </a:r>
          </a:p>
          <a:p>
            <a:pPr lvl="1"/>
            <a:r>
              <a:rPr lang="en-US" dirty="0"/>
              <a:t>Trade deficit or surplus</a:t>
            </a:r>
          </a:p>
          <a:p>
            <a:pPr lvl="1"/>
            <a:r>
              <a:rPr lang="en-US" dirty="0"/>
              <a:t>Capital movements to capture higher interest rates</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C05352A-C38D-480A-AC16-1F968E0D0789}" type="slidenum">
              <a:rPr lang="en-US"/>
              <a:pPr/>
              <a:t>32</a:t>
            </a:fld>
            <a:endParaRPr lang="en-US" dirty="0"/>
          </a:p>
        </p:txBody>
      </p:sp>
      <p:sp>
        <p:nvSpPr>
          <p:cNvPr id="71687" name="Rectangle 7"/>
          <p:cNvSpPr>
            <a:spLocks noGrp="1" noChangeArrowheads="1"/>
          </p:cNvSpPr>
          <p:nvPr>
            <p:ph type="title"/>
          </p:nvPr>
        </p:nvSpPr>
        <p:spPr/>
        <p:txBody>
          <a:bodyPr/>
          <a:lstStyle/>
          <a:p>
            <a:r>
              <a:rPr lang="en-US" dirty="0"/>
              <a:t>The European Monetary Union</a:t>
            </a:r>
          </a:p>
        </p:txBody>
      </p:sp>
      <p:sp>
        <p:nvSpPr>
          <p:cNvPr id="71688" name="Rectangle 8"/>
          <p:cNvSpPr>
            <a:spLocks noGrp="1" noChangeArrowheads="1"/>
          </p:cNvSpPr>
          <p:nvPr>
            <p:ph type="body" idx="1"/>
          </p:nvPr>
        </p:nvSpPr>
        <p:spPr/>
        <p:txBody>
          <a:bodyPr/>
          <a:lstStyle/>
          <a:p>
            <a:r>
              <a:rPr lang="en-US" dirty="0"/>
              <a:t>In 2002, the full implementation of the “euro” was completed (those still holding former currencies </a:t>
            </a:r>
            <a:r>
              <a:rPr lang="en-US" dirty="0" smtClean="0"/>
              <a:t>had </a:t>
            </a:r>
            <a:r>
              <a:rPr lang="en-US" dirty="0"/>
              <a:t>10 years to exchange them at a bank). The European Central Bank now controls the monetary policy of the EMU countries using the euro.</a:t>
            </a:r>
          </a:p>
          <a:p>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sz="quarter" idx="12"/>
          </p:nvPr>
        </p:nvSpPr>
        <p:spPr/>
        <p:txBody>
          <a:bodyPr/>
          <a:lstStyle/>
          <a:p>
            <a:fld id="{86D91F41-6964-49D0-A87A-9815F1A82AA4}" type="slidenum">
              <a:rPr lang="en-US"/>
              <a:pPr/>
              <a:t>33</a:t>
            </a:fld>
            <a:endParaRPr lang="en-US" dirty="0"/>
          </a:p>
        </p:txBody>
      </p:sp>
      <p:sp>
        <p:nvSpPr>
          <p:cNvPr id="185346" name="Rectangle 2"/>
          <p:cNvSpPr>
            <a:spLocks noGrp="1" noChangeArrowheads="1"/>
          </p:cNvSpPr>
          <p:nvPr>
            <p:ph type="title"/>
          </p:nvPr>
        </p:nvSpPr>
        <p:spPr/>
        <p:txBody>
          <a:bodyPr/>
          <a:lstStyle/>
          <a:p>
            <a:r>
              <a:rPr lang="en-US" dirty="0"/>
              <a:t>The European Monetary Union Members that Use the Euro</a:t>
            </a:r>
          </a:p>
        </p:txBody>
      </p:sp>
      <p:graphicFrame>
        <p:nvGraphicFramePr>
          <p:cNvPr id="185519" name="Group 175"/>
          <p:cNvGraphicFramePr>
            <a:graphicFrameLocks noGrp="1"/>
          </p:cNvGraphicFramePr>
          <p:nvPr>
            <p:ph type="tbl" idx="1"/>
          </p:nvPr>
        </p:nvGraphicFramePr>
        <p:xfrm>
          <a:off x="990600" y="2209800"/>
          <a:ext cx="7315199" cy="4100514"/>
        </p:xfrm>
        <a:graphic>
          <a:graphicData uri="http://schemas.openxmlformats.org/drawingml/2006/table">
            <a:tbl>
              <a:tblPr/>
              <a:tblGrid>
                <a:gridCol w="1612152"/>
                <a:gridCol w="1721223"/>
                <a:gridCol w="2153024"/>
                <a:gridCol w="1828800"/>
              </a:tblGrid>
              <a:tr h="68276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Austria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France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Italy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Portugal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07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Belgium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Germany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Luxembourg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Slovenia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276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Cyprus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Greece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Malta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Spain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07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Finland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Ireland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Netherlands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Slovakia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07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Estonia*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2760">
                <a:tc gridSpan="4">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*Joined in 2011.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C8E9189-49D0-40FD-9A25-98AC09C10E40}" type="slidenum">
              <a:rPr lang="en-US"/>
              <a:pPr/>
              <a:t>34</a:t>
            </a:fld>
            <a:endParaRPr lang="en-US" dirty="0"/>
          </a:p>
        </p:txBody>
      </p:sp>
      <p:sp>
        <p:nvSpPr>
          <p:cNvPr id="164866" name="Rectangle 2"/>
          <p:cNvSpPr>
            <a:spLocks noGrp="1" noChangeArrowheads="1"/>
          </p:cNvSpPr>
          <p:nvPr>
            <p:ph type="title"/>
          </p:nvPr>
        </p:nvSpPr>
        <p:spPr/>
        <p:txBody>
          <a:bodyPr/>
          <a:lstStyle/>
          <a:p>
            <a:r>
              <a:rPr lang="en-US" dirty="0"/>
              <a:t>Pegged Exchange Rates</a:t>
            </a:r>
          </a:p>
        </p:txBody>
      </p:sp>
      <p:sp>
        <p:nvSpPr>
          <p:cNvPr id="164867" name="Rectangle 3"/>
          <p:cNvSpPr>
            <a:spLocks noGrp="1" noChangeArrowheads="1"/>
          </p:cNvSpPr>
          <p:nvPr>
            <p:ph type="body" idx="1"/>
          </p:nvPr>
        </p:nvSpPr>
        <p:spPr/>
        <p:txBody>
          <a:bodyPr/>
          <a:lstStyle/>
          <a:p>
            <a:r>
              <a:rPr lang="en-US" dirty="0"/>
              <a:t>Many countries still used a fixed exchange rate that is “pegged,” or fixed, with respect to another currency.</a:t>
            </a:r>
          </a:p>
          <a:p>
            <a:r>
              <a:rPr lang="en-US" dirty="0"/>
              <a:t>Examples of pegged currencies:</a:t>
            </a:r>
          </a:p>
          <a:p>
            <a:pPr lvl="1"/>
            <a:r>
              <a:rPr lang="en-US" dirty="0"/>
              <a:t>Chinese yuan, about </a:t>
            </a:r>
            <a:r>
              <a:rPr lang="en-US" dirty="0" smtClean="0"/>
              <a:t>6.35 </a:t>
            </a:r>
            <a:r>
              <a:rPr lang="en-US" dirty="0"/>
              <a:t>yuan/dollar (Spring </a:t>
            </a:r>
            <a:r>
              <a:rPr lang="en-US" dirty="0" smtClean="0"/>
              <a:t>2012)</a:t>
            </a:r>
            <a:endParaRPr lang="en-US" dirty="0"/>
          </a:p>
          <a:p>
            <a:pPr lvl="1"/>
            <a:r>
              <a:rPr lang="en-US" dirty="0"/>
              <a:t>Chad uses CFA franc, pegged to French franc which is pegged to euro.</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864E43E-BB75-4E1D-A9A3-5BA57FBC5AB1}" type="slidenum">
              <a:rPr lang="en-US"/>
              <a:pPr/>
              <a:t>35</a:t>
            </a:fld>
            <a:endParaRPr lang="en-US" dirty="0"/>
          </a:p>
        </p:txBody>
      </p:sp>
      <p:sp>
        <p:nvSpPr>
          <p:cNvPr id="32777" name="Rectangle 9"/>
          <p:cNvSpPr>
            <a:spLocks noGrp="1" noChangeArrowheads="1"/>
          </p:cNvSpPr>
          <p:nvPr>
            <p:ph type="title"/>
          </p:nvPr>
        </p:nvSpPr>
        <p:spPr/>
        <p:txBody>
          <a:bodyPr/>
          <a:lstStyle/>
          <a:p>
            <a:r>
              <a:rPr lang="en-US" dirty="0"/>
              <a:t>What is a convertible currency?</a:t>
            </a:r>
          </a:p>
        </p:txBody>
      </p:sp>
      <p:sp>
        <p:nvSpPr>
          <p:cNvPr id="32778" name="Rectangle 10"/>
          <p:cNvSpPr>
            <a:spLocks noGrp="1" noChangeArrowheads="1"/>
          </p:cNvSpPr>
          <p:nvPr>
            <p:ph type="body" idx="1"/>
          </p:nvPr>
        </p:nvSpPr>
        <p:spPr/>
        <p:txBody>
          <a:bodyPr/>
          <a:lstStyle/>
          <a:p>
            <a:pPr>
              <a:lnSpc>
                <a:spcPct val="90000"/>
              </a:lnSpc>
            </a:pPr>
            <a:r>
              <a:rPr lang="en-US" dirty="0"/>
              <a:t>A currency is convertible when the issuing country promises to redeem the currency at current market rates.</a:t>
            </a:r>
          </a:p>
          <a:p>
            <a:pPr>
              <a:lnSpc>
                <a:spcPct val="90000"/>
              </a:lnSpc>
            </a:pPr>
            <a:r>
              <a:rPr lang="en-US" dirty="0"/>
              <a:t>Convertible currencies are freely traded in world currency markets.</a:t>
            </a:r>
          </a:p>
          <a:p>
            <a:pPr>
              <a:lnSpc>
                <a:spcPct val="90000"/>
              </a:lnSpc>
            </a:pPr>
            <a:r>
              <a:rPr lang="en-US" dirty="0"/>
              <a:t>Residents and nonresidents are allowed to freely convert the currency into other currencies at market rates.</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B1C7E97-073B-4C61-9C7B-A26F15A38031}" type="slidenum">
              <a:rPr lang="en-US"/>
              <a:pPr/>
              <a:t>36</a:t>
            </a:fld>
            <a:endParaRPr lang="en-US" dirty="0"/>
          </a:p>
        </p:txBody>
      </p:sp>
      <p:sp>
        <p:nvSpPr>
          <p:cNvPr id="34827" name="Rectangle 11"/>
          <p:cNvSpPr>
            <a:spLocks noGrp="1" noChangeArrowheads="1"/>
          </p:cNvSpPr>
          <p:nvPr>
            <p:ph type="title"/>
          </p:nvPr>
        </p:nvSpPr>
        <p:spPr/>
        <p:txBody>
          <a:bodyPr/>
          <a:lstStyle/>
          <a:p>
            <a:r>
              <a:rPr lang="en-US" dirty="0"/>
              <a:t>Problems Due to Nonconvertible Currency</a:t>
            </a:r>
          </a:p>
        </p:txBody>
      </p:sp>
      <p:sp>
        <p:nvSpPr>
          <p:cNvPr id="34828" name="Rectangle 12"/>
          <p:cNvSpPr>
            <a:spLocks noGrp="1" noChangeArrowheads="1"/>
          </p:cNvSpPr>
          <p:nvPr>
            <p:ph type="body" idx="1"/>
          </p:nvPr>
        </p:nvSpPr>
        <p:spPr/>
        <p:txBody>
          <a:bodyPr/>
          <a:lstStyle/>
          <a:p>
            <a:r>
              <a:rPr lang="en-US" dirty="0"/>
              <a:t>It becomes very difficult for multi-national companies to conduct business because there is no easy way to take profits out of the country.</a:t>
            </a:r>
          </a:p>
          <a:p>
            <a:r>
              <a:rPr lang="en-US" dirty="0"/>
              <a:t>Often, firms will barter for goods to export to their home countries.</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39EA1F5-15D7-4CB2-857A-0C709EE22B00}" type="slidenum">
              <a:rPr lang="en-US"/>
              <a:pPr/>
              <a:t>37</a:t>
            </a:fld>
            <a:endParaRPr lang="en-US" dirty="0"/>
          </a:p>
        </p:txBody>
      </p:sp>
      <p:sp>
        <p:nvSpPr>
          <p:cNvPr id="165890" name="Rectangle 2"/>
          <p:cNvSpPr>
            <a:spLocks noGrp="1" noChangeArrowheads="1"/>
          </p:cNvSpPr>
          <p:nvPr>
            <p:ph type="title"/>
          </p:nvPr>
        </p:nvSpPr>
        <p:spPr/>
        <p:txBody>
          <a:bodyPr/>
          <a:lstStyle/>
          <a:p>
            <a:r>
              <a:rPr lang="en-US" dirty="0"/>
              <a:t>Examples of nonconvertible currencies</a:t>
            </a:r>
          </a:p>
        </p:txBody>
      </p:sp>
      <p:sp>
        <p:nvSpPr>
          <p:cNvPr id="165891" name="Rectangle 3"/>
          <p:cNvSpPr>
            <a:spLocks noGrp="1" noChangeArrowheads="1"/>
          </p:cNvSpPr>
          <p:nvPr>
            <p:ph type="body" idx="1"/>
          </p:nvPr>
        </p:nvSpPr>
        <p:spPr/>
        <p:txBody>
          <a:bodyPr/>
          <a:lstStyle/>
          <a:p>
            <a:r>
              <a:rPr lang="en-US" dirty="0"/>
              <a:t>Chinese yuan</a:t>
            </a:r>
          </a:p>
          <a:p>
            <a:r>
              <a:rPr lang="en-US" dirty="0"/>
              <a:t>Venezuelan bolivar</a:t>
            </a:r>
          </a:p>
          <a:p>
            <a:r>
              <a:rPr lang="en-US" dirty="0"/>
              <a:t>Uzbekistan sum</a:t>
            </a:r>
          </a:p>
          <a:p>
            <a:r>
              <a:rPr lang="en-US" dirty="0"/>
              <a:t>Vietnamese dong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29F6480-135A-4BAF-97DF-1D900491B591}" type="slidenum">
              <a:rPr lang="en-US"/>
              <a:pPr/>
              <a:t>38</a:t>
            </a:fld>
            <a:endParaRPr lang="en-US" dirty="0"/>
          </a:p>
        </p:txBody>
      </p:sp>
      <p:sp>
        <p:nvSpPr>
          <p:cNvPr id="36873" name="Rectangle 9"/>
          <p:cNvSpPr>
            <a:spLocks noGrp="1" noChangeArrowheads="1"/>
          </p:cNvSpPr>
          <p:nvPr>
            <p:ph type="title"/>
          </p:nvPr>
        </p:nvSpPr>
        <p:spPr/>
        <p:txBody>
          <a:bodyPr/>
          <a:lstStyle/>
          <a:p>
            <a:r>
              <a:rPr lang="en-US" sz="4000" dirty="0"/>
              <a:t>What is the difference between spot rates and forward rates?</a:t>
            </a:r>
          </a:p>
        </p:txBody>
      </p:sp>
      <p:sp>
        <p:nvSpPr>
          <p:cNvPr id="36874" name="Rectangle 10"/>
          <p:cNvSpPr>
            <a:spLocks noGrp="1" noChangeArrowheads="1"/>
          </p:cNvSpPr>
          <p:nvPr>
            <p:ph type="body" idx="1"/>
          </p:nvPr>
        </p:nvSpPr>
        <p:spPr/>
        <p:txBody>
          <a:bodyPr/>
          <a:lstStyle/>
          <a:p>
            <a:r>
              <a:rPr lang="en-US" dirty="0"/>
              <a:t>A spot rate is the rate applied to buy currency for immediate delivery.</a:t>
            </a:r>
          </a:p>
          <a:p>
            <a:r>
              <a:rPr lang="en-US" dirty="0"/>
              <a:t>A forward rate is the rate applied to buy currency at some agreed-upon future date.</a:t>
            </a:r>
          </a:p>
          <a:p>
            <a:r>
              <a:rPr lang="en-US" dirty="0"/>
              <a:t>Forward rates are normally reported as indirect quotations.</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7B1416E-3F62-4878-998E-A416952F6D92}" type="slidenum">
              <a:rPr lang="en-US"/>
              <a:pPr/>
              <a:t>39</a:t>
            </a:fld>
            <a:endParaRPr lang="en-US" dirty="0"/>
          </a:p>
        </p:txBody>
      </p:sp>
      <p:sp>
        <p:nvSpPr>
          <p:cNvPr id="38920" name="Rectangle 8"/>
          <p:cNvSpPr>
            <a:spLocks noGrp="1" noChangeArrowheads="1"/>
          </p:cNvSpPr>
          <p:nvPr>
            <p:ph type="title"/>
          </p:nvPr>
        </p:nvSpPr>
        <p:spPr/>
        <p:txBody>
          <a:bodyPr/>
          <a:lstStyle/>
          <a:p>
            <a:r>
              <a:rPr lang="en-US" dirty="0"/>
              <a:t>When is the forward rate at a premium to the spot rate?</a:t>
            </a:r>
          </a:p>
        </p:txBody>
      </p:sp>
      <p:sp>
        <p:nvSpPr>
          <p:cNvPr id="38921" name="Rectangle 9"/>
          <p:cNvSpPr>
            <a:spLocks noGrp="1" noChangeArrowheads="1"/>
          </p:cNvSpPr>
          <p:nvPr>
            <p:ph type="body" idx="1"/>
          </p:nvPr>
        </p:nvSpPr>
        <p:spPr/>
        <p:txBody>
          <a:bodyPr/>
          <a:lstStyle/>
          <a:p>
            <a:r>
              <a:rPr lang="en-US" dirty="0"/>
              <a:t>If the U.S. dollar buys fewer units of a foreign currency in the forward than in the spot market, the foreign currency is selling at a premium.</a:t>
            </a:r>
          </a:p>
          <a:p>
            <a:r>
              <a:rPr lang="en-US" dirty="0"/>
              <a:t>For example, suppose the spot rate is 0.5 £/$ and the forward rate is 0.4 £/$.</a:t>
            </a:r>
          </a:p>
          <a:p>
            <a:r>
              <a:rPr lang="en-US" dirty="0"/>
              <a:t>The dollar is expected to depreciate, because it will buy fewer pounds.</a:t>
            </a:r>
          </a:p>
        </p:txBody>
      </p:sp>
      <p:sp>
        <p:nvSpPr>
          <p:cNvPr id="38922" name="Rectangle 10"/>
          <p:cNvSpPr>
            <a:spLocks noChangeArrowheads="1"/>
          </p:cNvSpPr>
          <p:nvPr/>
        </p:nvSpPr>
        <p:spPr bwMode="auto">
          <a:xfrm>
            <a:off x="7467600" y="6096000"/>
            <a:ext cx="1165225" cy="393700"/>
          </a:xfrm>
          <a:prstGeom prst="rect">
            <a:avLst/>
          </a:prstGeom>
          <a:noFill/>
          <a:ln w="12700">
            <a:noFill/>
            <a:miter lim="800000"/>
            <a:headEnd/>
            <a:tailEnd/>
          </a:ln>
          <a:effectLst/>
        </p:spPr>
        <p:txBody>
          <a:bodyPr wrap="none" lIns="90488" tIns="44450" rIns="90488" bIns="44450">
            <a:spAutoFit/>
          </a:bodyPr>
          <a:lstStyle/>
          <a:p>
            <a:r>
              <a:rPr lang="en-US" sz="2000" b="1" dirty="0"/>
              <a:t>(More...)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p:txBody>
          <a:bodyPr/>
          <a:lstStyle/>
          <a:p>
            <a:fld id="{F05089E7-765A-40C4-A996-EBE820482FBB}" type="slidenum">
              <a:rPr lang="en-US"/>
              <a:pPr/>
              <a:t>4</a:t>
            </a:fld>
            <a:endParaRPr lang="en-US" dirty="0"/>
          </a:p>
        </p:txBody>
      </p:sp>
      <p:sp>
        <p:nvSpPr>
          <p:cNvPr id="189442" name="Rectangle 2"/>
          <p:cNvSpPr>
            <a:spLocks noChangeArrowheads="1"/>
          </p:cNvSpPr>
          <p:nvPr/>
        </p:nvSpPr>
        <p:spPr bwMode="auto">
          <a:xfrm>
            <a:off x="0" y="0"/>
            <a:ext cx="9144000" cy="6324600"/>
          </a:xfrm>
          <a:prstGeom prst="rect">
            <a:avLst/>
          </a:prstGeom>
          <a:solidFill>
            <a:schemeClr val="bg1"/>
          </a:solidFill>
          <a:ln w="9525">
            <a:noFill/>
            <a:miter lim="800000"/>
            <a:headEnd/>
            <a:tailEnd/>
          </a:ln>
          <a:effectLst/>
        </p:spPr>
        <p:txBody>
          <a:bodyPr wrap="none" anchor="ctr"/>
          <a:lstStyle/>
          <a:p>
            <a:endParaRPr lang="en-US" dirty="0"/>
          </a:p>
        </p:txBody>
      </p:sp>
      <p:sp>
        <p:nvSpPr>
          <p:cNvPr id="189443" name="AutoShape 3"/>
          <p:cNvSpPr>
            <a:spLocks noChangeArrowheads="1"/>
          </p:cNvSpPr>
          <p:nvPr/>
        </p:nvSpPr>
        <p:spPr bwMode="auto">
          <a:xfrm>
            <a:off x="800100" y="2971800"/>
            <a:ext cx="7543800" cy="914400"/>
          </a:xfrm>
          <a:prstGeom prst="roundRect">
            <a:avLst>
              <a:gd name="adj" fmla="val 16667"/>
            </a:avLst>
          </a:prstGeom>
          <a:solidFill>
            <a:srgbClr val="A3D5D9"/>
          </a:solidFill>
          <a:ln w="28575">
            <a:solidFill>
              <a:schemeClr val="tx2"/>
            </a:solidFill>
            <a:round/>
            <a:headEnd/>
            <a:tailEnd/>
          </a:ln>
          <a:effectLst>
            <a:prstShdw prst="shdw13" dist="53882" dir="13500000">
              <a:schemeClr val="bg2">
                <a:alpha val="50000"/>
              </a:schemeClr>
            </a:prstShdw>
          </a:effectLst>
        </p:spPr>
        <p:txBody>
          <a:bodyPr wrap="none" anchor="ctr"/>
          <a:lstStyle/>
          <a:p>
            <a:pPr algn="ctr"/>
            <a:endParaRPr lang="en-US" sz="2800" dirty="0"/>
          </a:p>
        </p:txBody>
      </p:sp>
      <p:sp>
        <p:nvSpPr>
          <p:cNvPr id="189444" name="Text Box 4"/>
          <p:cNvSpPr txBox="1">
            <a:spLocks noChangeArrowheads="1"/>
          </p:cNvSpPr>
          <p:nvPr/>
        </p:nvSpPr>
        <p:spPr bwMode="auto">
          <a:xfrm>
            <a:off x="762000" y="3200400"/>
            <a:ext cx="5807075" cy="393700"/>
          </a:xfrm>
          <a:prstGeom prst="rect">
            <a:avLst/>
          </a:prstGeom>
          <a:noFill/>
          <a:ln w="12700" algn="ctr">
            <a:noFill/>
            <a:miter lim="800000"/>
            <a:headEnd/>
            <a:tailEnd/>
          </a:ln>
          <a:effectLst/>
        </p:spPr>
        <p:txBody>
          <a:bodyPr wrap="none" lIns="90488" tIns="44450" rIns="90488" bIns="44450">
            <a:spAutoFit/>
          </a:bodyPr>
          <a:lstStyle/>
          <a:p>
            <a:pPr>
              <a:spcBef>
                <a:spcPct val="50000"/>
              </a:spcBef>
            </a:pPr>
            <a:r>
              <a:rPr lang="en-US" sz="2000" b="1" dirty="0">
                <a:solidFill>
                  <a:schemeClr val="tx2"/>
                </a:solidFill>
                <a:latin typeface="Tahoma" pitchFamily="34" charset="0"/>
              </a:rPr>
              <a:t>Value =                        +                         + </a:t>
            </a:r>
            <a:r>
              <a:rPr lang="en-US" sz="2000" b="1" dirty="0">
                <a:solidFill>
                  <a:schemeClr val="tx2"/>
                </a:solidFill>
                <a:latin typeface="MS Reference Sans Serif" pitchFamily="34" charset="0"/>
              </a:rPr>
              <a:t>···</a:t>
            </a:r>
            <a:r>
              <a:rPr lang="en-US" sz="2000" b="1" dirty="0">
                <a:solidFill>
                  <a:schemeClr val="tx2"/>
                </a:solidFill>
                <a:latin typeface="Tahoma" pitchFamily="34" charset="0"/>
              </a:rPr>
              <a:t>+</a:t>
            </a:r>
          </a:p>
        </p:txBody>
      </p:sp>
      <p:sp>
        <p:nvSpPr>
          <p:cNvPr id="189445" name="Text Box 5"/>
          <p:cNvSpPr txBox="1">
            <a:spLocks noChangeArrowheads="1"/>
          </p:cNvSpPr>
          <p:nvPr/>
        </p:nvSpPr>
        <p:spPr bwMode="auto">
          <a:xfrm>
            <a:off x="2286000" y="2971800"/>
            <a:ext cx="1066800" cy="393700"/>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sz="2000" b="1" dirty="0">
                <a:solidFill>
                  <a:schemeClr val="tx2"/>
                </a:solidFill>
                <a:latin typeface="Tahoma" pitchFamily="34" charset="0"/>
              </a:rPr>
              <a:t>FCF</a:t>
            </a:r>
            <a:r>
              <a:rPr lang="en-US" sz="2000" b="1" baseline="-25000" dirty="0">
                <a:solidFill>
                  <a:schemeClr val="tx2"/>
                </a:solidFill>
                <a:latin typeface="Tahoma" pitchFamily="34" charset="0"/>
              </a:rPr>
              <a:t>1</a:t>
            </a:r>
          </a:p>
        </p:txBody>
      </p:sp>
      <p:sp>
        <p:nvSpPr>
          <p:cNvPr id="189446" name="Text Box 6"/>
          <p:cNvSpPr txBox="1">
            <a:spLocks noChangeArrowheads="1"/>
          </p:cNvSpPr>
          <p:nvPr/>
        </p:nvSpPr>
        <p:spPr bwMode="auto">
          <a:xfrm>
            <a:off x="4267200" y="2971800"/>
            <a:ext cx="1066800" cy="393700"/>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sz="2000" b="1" dirty="0">
                <a:solidFill>
                  <a:schemeClr val="tx2"/>
                </a:solidFill>
                <a:latin typeface="Tahoma" pitchFamily="34" charset="0"/>
              </a:rPr>
              <a:t>FCF</a:t>
            </a:r>
            <a:r>
              <a:rPr lang="en-US" sz="2000" b="1" baseline="-25000" dirty="0">
                <a:solidFill>
                  <a:schemeClr val="tx2"/>
                </a:solidFill>
                <a:latin typeface="Tahoma" pitchFamily="34" charset="0"/>
              </a:rPr>
              <a:t>2</a:t>
            </a:r>
          </a:p>
        </p:txBody>
      </p:sp>
      <p:sp>
        <p:nvSpPr>
          <p:cNvPr id="189447" name="Text Box 7"/>
          <p:cNvSpPr txBox="1">
            <a:spLocks noChangeArrowheads="1"/>
          </p:cNvSpPr>
          <p:nvPr/>
        </p:nvSpPr>
        <p:spPr bwMode="auto">
          <a:xfrm>
            <a:off x="6934200" y="2971800"/>
            <a:ext cx="1066800" cy="393700"/>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sz="2000" b="1" dirty="0">
                <a:solidFill>
                  <a:schemeClr val="tx2"/>
                </a:solidFill>
                <a:latin typeface="Tahoma" pitchFamily="34" charset="0"/>
              </a:rPr>
              <a:t>FCF</a:t>
            </a:r>
            <a:r>
              <a:rPr lang="en-US" sz="2000" b="1" baseline="-25000" dirty="0">
                <a:solidFill>
                  <a:schemeClr val="tx2"/>
                </a:solidFill>
                <a:latin typeface="Tahoma" pitchFamily="34" charset="0"/>
              </a:rPr>
              <a:t>∞</a:t>
            </a:r>
          </a:p>
        </p:txBody>
      </p:sp>
      <p:sp>
        <p:nvSpPr>
          <p:cNvPr id="189448" name="Text Box 8"/>
          <p:cNvSpPr txBox="1">
            <a:spLocks noChangeArrowheads="1"/>
          </p:cNvSpPr>
          <p:nvPr/>
        </p:nvSpPr>
        <p:spPr bwMode="auto">
          <a:xfrm>
            <a:off x="1828800" y="3370263"/>
            <a:ext cx="2057400" cy="393700"/>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sz="2000" b="1" dirty="0">
                <a:solidFill>
                  <a:schemeClr val="tx2"/>
                </a:solidFill>
                <a:latin typeface="Tahoma" pitchFamily="34" charset="0"/>
              </a:rPr>
              <a:t>(1 + WACC)</a:t>
            </a:r>
            <a:r>
              <a:rPr lang="en-US" sz="2000" b="1" baseline="30000" dirty="0">
                <a:solidFill>
                  <a:schemeClr val="tx2"/>
                </a:solidFill>
                <a:latin typeface="Tahoma" pitchFamily="34" charset="0"/>
              </a:rPr>
              <a:t>1</a:t>
            </a:r>
          </a:p>
        </p:txBody>
      </p:sp>
      <p:sp>
        <p:nvSpPr>
          <p:cNvPr id="189449" name="Text Box 9"/>
          <p:cNvSpPr txBox="1">
            <a:spLocks noChangeArrowheads="1"/>
          </p:cNvSpPr>
          <p:nvPr/>
        </p:nvSpPr>
        <p:spPr bwMode="auto">
          <a:xfrm>
            <a:off x="6477000" y="3352800"/>
            <a:ext cx="1905000" cy="393700"/>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sz="2000" b="1" dirty="0">
                <a:solidFill>
                  <a:schemeClr val="tx2"/>
                </a:solidFill>
                <a:latin typeface="Tahoma" pitchFamily="34" charset="0"/>
              </a:rPr>
              <a:t>(1 + WACC)</a:t>
            </a:r>
            <a:r>
              <a:rPr lang="en-US" sz="2000" b="1" baseline="30000" dirty="0">
                <a:solidFill>
                  <a:schemeClr val="tx2"/>
                </a:solidFill>
                <a:latin typeface="Tahoma" pitchFamily="34" charset="0"/>
              </a:rPr>
              <a:t>∞</a:t>
            </a:r>
          </a:p>
        </p:txBody>
      </p:sp>
      <p:sp>
        <p:nvSpPr>
          <p:cNvPr id="189450" name="Text Box 10"/>
          <p:cNvSpPr txBox="1">
            <a:spLocks noChangeArrowheads="1"/>
          </p:cNvSpPr>
          <p:nvPr/>
        </p:nvSpPr>
        <p:spPr bwMode="auto">
          <a:xfrm>
            <a:off x="3962400" y="3370263"/>
            <a:ext cx="1981200" cy="393700"/>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sz="2000" b="1" dirty="0">
                <a:solidFill>
                  <a:schemeClr val="tx2"/>
                </a:solidFill>
                <a:latin typeface="Tahoma" pitchFamily="34" charset="0"/>
              </a:rPr>
              <a:t>(1 + WACC)</a:t>
            </a:r>
            <a:r>
              <a:rPr lang="en-US" sz="2000" b="1" baseline="30000" dirty="0">
                <a:solidFill>
                  <a:schemeClr val="tx2"/>
                </a:solidFill>
                <a:latin typeface="Tahoma" pitchFamily="34" charset="0"/>
              </a:rPr>
              <a:t>2</a:t>
            </a:r>
          </a:p>
        </p:txBody>
      </p:sp>
      <p:sp>
        <p:nvSpPr>
          <p:cNvPr id="189451" name="Line 11"/>
          <p:cNvSpPr>
            <a:spLocks noChangeShapeType="1"/>
          </p:cNvSpPr>
          <p:nvPr/>
        </p:nvSpPr>
        <p:spPr bwMode="auto">
          <a:xfrm>
            <a:off x="1981200" y="3429000"/>
            <a:ext cx="1524000" cy="0"/>
          </a:xfrm>
          <a:prstGeom prst="line">
            <a:avLst/>
          </a:prstGeom>
          <a:noFill/>
          <a:ln w="25400">
            <a:solidFill>
              <a:schemeClr val="tx2"/>
            </a:solidFill>
            <a:round/>
            <a:headEnd/>
            <a:tailEnd/>
          </a:ln>
          <a:effectLst/>
        </p:spPr>
        <p:txBody>
          <a:bodyPr lIns="90488" tIns="44450" rIns="90488" bIns="44450"/>
          <a:lstStyle/>
          <a:p>
            <a:endParaRPr lang="en-US" dirty="0"/>
          </a:p>
        </p:txBody>
      </p:sp>
      <p:sp>
        <p:nvSpPr>
          <p:cNvPr id="189452" name="Line 12"/>
          <p:cNvSpPr>
            <a:spLocks noChangeShapeType="1"/>
          </p:cNvSpPr>
          <p:nvPr/>
        </p:nvSpPr>
        <p:spPr bwMode="auto">
          <a:xfrm>
            <a:off x="4038600" y="3429000"/>
            <a:ext cx="1600200" cy="0"/>
          </a:xfrm>
          <a:prstGeom prst="line">
            <a:avLst/>
          </a:prstGeom>
          <a:noFill/>
          <a:ln w="25400">
            <a:solidFill>
              <a:schemeClr val="tx2"/>
            </a:solidFill>
            <a:round/>
            <a:headEnd/>
            <a:tailEnd/>
          </a:ln>
          <a:effectLst/>
        </p:spPr>
        <p:txBody>
          <a:bodyPr lIns="90488" tIns="44450" rIns="90488" bIns="44450"/>
          <a:lstStyle/>
          <a:p>
            <a:endParaRPr lang="en-US" dirty="0"/>
          </a:p>
        </p:txBody>
      </p:sp>
      <p:sp>
        <p:nvSpPr>
          <p:cNvPr id="189453" name="Line 13"/>
          <p:cNvSpPr>
            <a:spLocks noChangeShapeType="1"/>
          </p:cNvSpPr>
          <p:nvPr/>
        </p:nvSpPr>
        <p:spPr bwMode="auto">
          <a:xfrm>
            <a:off x="6629400" y="3429000"/>
            <a:ext cx="1524000" cy="0"/>
          </a:xfrm>
          <a:prstGeom prst="line">
            <a:avLst/>
          </a:prstGeom>
          <a:noFill/>
          <a:ln w="25400">
            <a:solidFill>
              <a:schemeClr val="tx2"/>
            </a:solidFill>
            <a:round/>
            <a:headEnd/>
            <a:tailEnd/>
          </a:ln>
          <a:effectLst/>
        </p:spPr>
        <p:txBody>
          <a:bodyPr lIns="90488" tIns="44450" rIns="90488" bIns="44450"/>
          <a:lstStyle/>
          <a:p>
            <a:endParaRPr lang="en-US" dirty="0"/>
          </a:p>
        </p:txBody>
      </p:sp>
      <p:sp>
        <p:nvSpPr>
          <p:cNvPr id="189454" name="AutoShape 14"/>
          <p:cNvSpPr>
            <a:spLocks noChangeArrowheads="1"/>
          </p:cNvSpPr>
          <p:nvPr/>
        </p:nvSpPr>
        <p:spPr bwMode="auto">
          <a:xfrm>
            <a:off x="3698875" y="1981200"/>
            <a:ext cx="1744663" cy="661988"/>
          </a:xfrm>
          <a:prstGeom prst="roundRect">
            <a:avLst>
              <a:gd name="adj" fmla="val 16667"/>
            </a:avLst>
          </a:prstGeom>
          <a:solidFill>
            <a:schemeClr val="accent2"/>
          </a:solidFill>
          <a:ln w="28575">
            <a:solidFill>
              <a:srgbClr val="000000"/>
            </a:solidFill>
            <a:round/>
            <a:headEnd/>
            <a:tailEnd/>
          </a:ln>
          <a:effectLst/>
        </p:spPr>
        <p:txBody>
          <a:bodyPr wrap="none">
            <a:spAutoFit/>
          </a:bodyPr>
          <a:lstStyle/>
          <a:p>
            <a:pPr algn="ctr"/>
            <a:r>
              <a:rPr lang="en-US" sz="1600" b="1" dirty="0">
                <a:latin typeface="Tahoma" pitchFamily="34" charset="0"/>
              </a:rPr>
              <a:t>Free cash flow</a:t>
            </a:r>
          </a:p>
          <a:p>
            <a:pPr algn="ctr"/>
            <a:r>
              <a:rPr lang="en-US" sz="1600" b="1" dirty="0">
                <a:latin typeface="Tahoma" pitchFamily="34" charset="0"/>
              </a:rPr>
              <a:t>(FCF)</a:t>
            </a:r>
          </a:p>
        </p:txBody>
      </p:sp>
      <p:cxnSp>
        <p:nvCxnSpPr>
          <p:cNvPr id="189455" name="AutoShape 15"/>
          <p:cNvCxnSpPr>
            <a:cxnSpLocks noChangeShapeType="1"/>
            <a:stCxn id="189460" idx="0"/>
            <a:endCxn id="189461" idx="2"/>
          </p:cNvCxnSpPr>
          <p:nvPr/>
        </p:nvCxnSpPr>
        <p:spPr bwMode="auto">
          <a:xfrm flipV="1">
            <a:off x="4572000" y="5138738"/>
            <a:ext cx="0" cy="409575"/>
          </a:xfrm>
          <a:prstGeom prst="straightConnector1">
            <a:avLst/>
          </a:prstGeom>
          <a:noFill/>
          <a:ln w="28575">
            <a:solidFill>
              <a:srgbClr val="000000"/>
            </a:solidFill>
            <a:round/>
            <a:headEnd/>
            <a:tailEnd type="triangle" w="med" len="med"/>
          </a:ln>
          <a:effectLst/>
        </p:spPr>
      </p:cxnSp>
      <p:sp>
        <p:nvSpPr>
          <p:cNvPr id="189460" name="AutoShape 20"/>
          <p:cNvSpPr>
            <a:spLocks noChangeArrowheads="1"/>
          </p:cNvSpPr>
          <p:nvPr/>
        </p:nvSpPr>
        <p:spPr bwMode="auto">
          <a:xfrm>
            <a:off x="3724275" y="5562600"/>
            <a:ext cx="1695450" cy="798513"/>
          </a:xfrm>
          <a:prstGeom prst="roundRect">
            <a:avLst>
              <a:gd name="adj" fmla="val 16667"/>
            </a:avLst>
          </a:prstGeom>
          <a:solidFill>
            <a:schemeClr val="accent1"/>
          </a:solidFill>
          <a:ln w="28575">
            <a:solidFill>
              <a:schemeClr val="tx1"/>
            </a:solidFill>
            <a:round/>
            <a:headEnd/>
            <a:tailEnd/>
          </a:ln>
          <a:effectLst/>
        </p:spPr>
        <p:txBody>
          <a:bodyPr wrap="none">
            <a:spAutoFit/>
          </a:bodyPr>
          <a:lstStyle/>
          <a:p>
            <a:pPr>
              <a:spcBef>
                <a:spcPct val="50000"/>
              </a:spcBef>
            </a:pPr>
            <a:r>
              <a:rPr lang="en-US" sz="1600" b="1" dirty="0">
                <a:latin typeface="Tahoma" pitchFamily="34" charset="0"/>
              </a:rPr>
              <a:t>Cost of debt</a:t>
            </a:r>
          </a:p>
          <a:p>
            <a:pPr>
              <a:spcBef>
                <a:spcPct val="50000"/>
              </a:spcBef>
            </a:pPr>
            <a:r>
              <a:rPr lang="en-US" sz="1600" b="1" dirty="0">
                <a:latin typeface="Tahoma" pitchFamily="34" charset="0"/>
              </a:rPr>
              <a:t>Cost of equity</a:t>
            </a:r>
          </a:p>
        </p:txBody>
      </p:sp>
      <p:sp>
        <p:nvSpPr>
          <p:cNvPr id="189461" name="AutoShape 21"/>
          <p:cNvSpPr>
            <a:spLocks noChangeArrowheads="1"/>
          </p:cNvSpPr>
          <p:nvPr/>
        </p:nvSpPr>
        <p:spPr bwMode="auto">
          <a:xfrm>
            <a:off x="3492500" y="4191000"/>
            <a:ext cx="2157413" cy="933450"/>
          </a:xfrm>
          <a:prstGeom prst="roundRect">
            <a:avLst>
              <a:gd name="adj" fmla="val 16667"/>
            </a:avLst>
          </a:prstGeom>
          <a:solidFill>
            <a:schemeClr val="accent1"/>
          </a:solidFill>
          <a:ln w="28575">
            <a:solidFill>
              <a:srgbClr val="000000"/>
            </a:solidFill>
            <a:round/>
            <a:headEnd/>
            <a:tailEnd/>
          </a:ln>
          <a:effectLst/>
        </p:spPr>
        <p:txBody>
          <a:bodyPr wrap="none">
            <a:spAutoFit/>
          </a:bodyPr>
          <a:lstStyle/>
          <a:p>
            <a:pPr algn="ctr"/>
            <a:r>
              <a:rPr lang="en-US" sz="1600" b="1" dirty="0">
                <a:latin typeface="Tahoma" pitchFamily="34" charset="0"/>
              </a:rPr>
              <a:t>Weighted average</a:t>
            </a:r>
          </a:p>
          <a:p>
            <a:pPr algn="ctr"/>
            <a:r>
              <a:rPr lang="en-US" sz="1600" b="1" dirty="0">
                <a:latin typeface="Tahoma" pitchFamily="34" charset="0"/>
              </a:rPr>
              <a:t>cost of capital</a:t>
            </a:r>
          </a:p>
          <a:p>
            <a:pPr algn="ctr"/>
            <a:r>
              <a:rPr lang="en-US" sz="1600" b="1" dirty="0">
                <a:latin typeface="Tahoma" pitchFamily="34" charset="0"/>
              </a:rPr>
              <a:t>(WACC</a:t>
            </a:r>
            <a:r>
              <a:rPr lang="en-US" sz="1400" b="1" dirty="0">
                <a:latin typeface="Tahoma" pitchFamily="34" charset="0"/>
              </a:rPr>
              <a:t>)</a:t>
            </a:r>
          </a:p>
        </p:txBody>
      </p:sp>
      <p:cxnSp>
        <p:nvCxnSpPr>
          <p:cNvPr id="189471" name="AutoShape 31"/>
          <p:cNvCxnSpPr>
            <a:cxnSpLocks noChangeShapeType="1"/>
            <a:stCxn id="189461" idx="0"/>
            <a:endCxn id="189443" idx="2"/>
          </p:cNvCxnSpPr>
          <p:nvPr/>
        </p:nvCxnSpPr>
        <p:spPr bwMode="auto">
          <a:xfrm flipV="1">
            <a:off x="4572000" y="3900488"/>
            <a:ext cx="0" cy="276225"/>
          </a:xfrm>
          <a:prstGeom prst="straightConnector1">
            <a:avLst/>
          </a:prstGeom>
          <a:noFill/>
          <a:ln w="28575">
            <a:solidFill>
              <a:schemeClr val="tx1"/>
            </a:solidFill>
            <a:round/>
            <a:headEnd/>
            <a:tailEnd type="triangle" w="med" len="med"/>
          </a:ln>
          <a:effectLst/>
        </p:spPr>
      </p:cxnSp>
      <p:cxnSp>
        <p:nvCxnSpPr>
          <p:cNvPr id="189472" name="AutoShape 32"/>
          <p:cNvCxnSpPr>
            <a:cxnSpLocks noChangeShapeType="1"/>
            <a:stCxn id="189454" idx="2"/>
            <a:endCxn id="189443" idx="0"/>
          </p:cNvCxnSpPr>
          <p:nvPr/>
        </p:nvCxnSpPr>
        <p:spPr bwMode="auto">
          <a:xfrm>
            <a:off x="4572000" y="2657475"/>
            <a:ext cx="0" cy="300038"/>
          </a:xfrm>
          <a:prstGeom prst="straightConnector1">
            <a:avLst/>
          </a:prstGeom>
          <a:noFill/>
          <a:ln w="28575">
            <a:solidFill>
              <a:schemeClr val="tx1"/>
            </a:solidFill>
            <a:round/>
            <a:headEnd/>
            <a:tailEnd type="triangle" w="med" len="med"/>
          </a:ln>
          <a:effectLst/>
        </p:spPr>
      </p:cxnSp>
      <p:sp>
        <p:nvSpPr>
          <p:cNvPr id="189476" name="Text Box 36"/>
          <p:cNvSpPr txBox="1">
            <a:spLocks noChangeArrowheads="1"/>
          </p:cNvSpPr>
          <p:nvPr/>
        </p:nvSpPr>
        <p:spPr bwMode="auto">
          <a:xfrm>
            <a:off x="914400" y="152400"/>
            <a:ext cx="7772400" cy="457200"/>
          </a:xfrm>
          <a:prstGeom prst="rect">
            <a:avLst/>
          </a:prstGeom>
          <a:noFill/>
          <a:ln w="9525">
            <a:noFill/>
            <a:miter lim="800000"/>
            <a:headEnd/>
            <a:tailEnd/>
          </a:ln>
          <a:effectLst/>
        </p:spPr>
        <p:txBody>
          <a:bodyPr>
            <a:spAutoFit/>
          </a:bodyPr>
          <a:lstStyle/>
          <a:p>
            <a:pPr algn="ctr">
              <a:spcBef>
                <a:spcPct val="50000"/>
              </a:spcBef>
            </a:pPr>
            <a:r>
              <a:rPr lang="en-US" sz="2400" b="1" dirty="0">
                <a:solidFill>
                  <a:schemeClr val="tx2"/>
                </a:solidFill>
                <a:latin typeface="Tahoma" pitchFamily="34" charset="0"/>
              </a:rPr>
              <a:t>Intrinsic Value in a Global Context</a:t>
            </a:r>
          </a:p>
        </p:txBody>
      </p:sp>
      <p:sp>
        <p:nvSpPr>
          <p:cNvPr id="189477" name="AutoShape 37"/>
          <p:cNvSpPr>
            <a:spLocks noChangeArrowheads="1"/>
          </p:cNvSpPr>
          <p:nvPr/>
        </p:nvSpPr>
        <p:spPr bwMode="auto">
          <a:xfrm>
            <a:off x="3935413" y="762000"/>
            <a:ext cx="1274762" cy="933450"/>
          </a:xfrm>
          <a:prstGeom prst="roundRect">
            <a:avLst>
              <a:gd name="adj" fmla="val 16667"/>
            </a:avLst>
          </a:prstGeom>
          <a:solidFill>
            <a:srgbClr val="A3D5D9"/>
          </a:solidFill>
          <a:ln w="28575">
            <a:solidFill>
              <a:schemeClr val="tx2"/>
            </a:solidFill>
            <a:round/>
            <a:headEnd/>
            <a:tailEnd/>
          </a:ln>
          <a:effectLst>
            <a:prstShdw prst="shdw13" dist="53882" dir="13500000">
              <a:schemeClr val="bg2">
                <a:alpha val="50000"/>
              </a:schemeClr>
            </a:prstShdw>
          </a:effectLst>
        </p:spPr>
        <p:txBody>
          <a:bodyPr wrap="none">
            <a:spAutoFit/>
          </a:bodyPr>
          <a:lstStyle/>
          <a:p>
            <a:pPr algn="ctr"/>
            <a:r>
              <a:rPr lang="en-US" sz="1600" b="1" dirty="0">
                <a:solidFill>
                  <a:schemeClr val="tx2"/>
                </a:solidFill>
                <a:latin typeface="Tahoma" pitchFamily="34" charset="0"/>
              </a:rPr>
              <a:t>Currency</a:t>
            </a:r>
          </a:p>
          <a:p>
            <a:pPr algn="ctr"/>
            <a:r>
              <a:rPr lang="en-US" sz="1600" b="1" dirty="0">
                <a:solidFill>
                  <a:schemeClr val="tx2"/>
                </a:solidFill>
                <a:latin typeface="Tahoma" pitchFamily="34" charset="0"/>
              </a:rPr>
              <a:t>exchange</a:t>
            </a:r>
          </a:p>
          <a:p>
            <a:pPr algn="ctr"/>
            <a:r>
              <a:rPr lang="en-US" sz="1600" b="1" dirty="0">
                <a:solidFill>
                  <a:schemeClr val="tx2"/>
                </a:solidFill>
                <a:latin typeface="Tahoma" pitchFamily="34" charset="0"/>
              </a:rPr>
              <a:t>rates</a:t>
            </a:r>
          </a:p>
        </p:txBody>
      </p:sp>
      <p:sp>
        <p:nvSpPr>
          <p:cNvPr id="189478" name="AutoShape 38"/>
          <p:cNvSpPr>
            <a:spLocks noChangeArrowheads="1"/>
          </p:cNvSpPr>
          <p:nvPr/>
        </p:nvSpPr>
        <p:spPr bwMode="auto">
          <a:xfrm>
            <a:off x="5943600" y="1066800"/>
            <a:ext cx="990600" cy="392113"/>
          </a:xfrm>
          <a:prstGeom prst="roundRect">
            <a:avLst>
              <a:gd name="adj" fmla="val 16667"/>
            </a:avLst>
          </a:prstGeom>
          <a:solidFill>
            <a:srgbClr val="A3D5D9"/>
          </a:solidFill>
          <a:ln w="28575">
            <a:solidFill>
              <a:schemeClr val="tx2"/>
            </a:solidFill>
            <a:round/>
            <a:headEnd/>
            <a:tailEnd/>
          </a:ln>
          <a:effectLst>
            <a:prstShdw prst="shdw13" dist="53882" dir="13500000">
              <a:schemeClr val="bg2">
                <a:alpha val="50000"/>
              </a:schemeClr>
            </a:prstShdw>
          </a:effectLst>
        </p:spPr>
        <p:txBody>
          <a:bodyPr wrap="none">
            <a:spAutoFit/>
          </a:bodyPr>
          <a:lstStyle/>
          <a:p>
            <a:pPr algn="ctr"/>
            <a:r>
              <a:rPr lang="en-US" sz="1600" b="1" dirty="0">
                <a:solidFill>
                  <a:schemeClr val="tx2"/>
                </a:solidFill>
                <a:latin typeface="Tahoma" pitchFamily="34" charset="0"/>
              </a:rPr>
              <a:t>Culture</a:t>
            </a:r>
          </a:p>
        </p:txBody>
      </p:sp>
      <p:sp>
        <p:nvSpPr>
          <p:cNvPr id="189479" name="AutoShape 39"/>
          <p:cNvSpPr>
            <a:spLocks noChangeArrowheads="1"/>
          </p:cNvSpPr>
          <p:nvPr/>
        </p:nvSpPr>
        <p:spPr bwMode="auto">
          <a:xfrm>
            <a:off x="1676400" y="990600"/>
            <a:ext cx="1392238" cy="661988"/>
          </a:xfrm>
          <a:prstGeom prst="roundRect">
            <a:avLst>
              <a:gd name="adj" fmla="val 16667"/>
            </a:avLst>
          </a:prstGeom>
          <a:solidFill>
            <a:srgbClr val="A3D5D9"/>
          </a:solidFill>
          <a:ln w="28575">
            <a:solidFill>
              <a:schemeClr val="tx2"/>
            </a:solidFill>
            <a:round/>
            <a:headEnd/>
            <a:tailEnd/>
          </a:ln>
          <a:effectLst>
            <a:prstShdw prst="shdw13" dist="53882" dir="13500000">
              <a:schemeClr val="bg2">
                <a:alpha val="50000"/>
              </a:schemeClr>
            </a:prstShdw>
          </a:effectLst>
        </p:spPr>
        <p:txBody>
          <a:bodyPr wrap="none">
            <a:spAutoFit/>
          </a:bodyPr>
          <a:lstStyle/>
          <a:p>
            <a:pPr algn="ctr"/>
            <a:r>
              <a:rPr lang="en-US" sz="1600" b="1" dirty="0">
                <a:solidFill>
                  <a:schemeClr val="tx2"/>
                </a:solidFill>
                <a:latin typeface="Tahoma" pitchFamily="34" charset="0"/>
              </a:rPr>
              <a:t>Regulatory</a:t>
            </a:r>
          </a:p>
          <a:p>
            <a:pPr algn="ctr"/>
            <a:r>
              <a:rPr lang="en-US" sz="1600" b="1" dirty="0">
                <a:solidFill>
                  <a:schemeClr val="tx2"/>
                </a:solidFill>
                <a:latin typeface="Tahoma" pitchFamily="34" charset="0"/>
              </a:rPr>
              <a:t>systems</a:t>
            </a:r>
          </a:p>
        </p:txBody>
      </p:sp>
      <p:sp>
        <p:nvSpPr>
          <p:cNvPr id="189480" name="AutoShape 40"/>
          <p:cNvSpPr>
            <a:spLocks noChangeArrowheads="1"/>
          </p:cNvSpPr>
          <p:nvPr/>
        </p:nvSpPr>
        <p:spPr bwMode="auto">
          <a:xfrm>
            <a:off x="401638" y="5765800"/>
            <a:ext cx="2724150" cy="392113"/>
          </a:xfrm>
          <a:prstGeom prst="roundRect">
            <a:avLst>
              <a:gd name="adj" fmla="val 16667"/>
            </a:avLst>
          </a:prstGeom>
          <a:solidFill>
            <a:srgbClr val="A3D5D9"/>
          </a:solidFill>
          <a:ln w="28575">
            <a:solidFill>
              <a:schemeClr val="tx2"/>
            </a:solidFill>
            <a:round/>
            <a:headEnd/>
            <a:tailEnd/>
          </a:ln>
          <a:effectLst>
            <a:prstShdw prst="shdw13" dist="53882" dir="13500000">
              <a:schemeClr val="bg2">
                <a:alpha val="50000"/>
              </a:schemeClr>
            </a:prstShdw>
          </a:effectLst>
        </p:spPr>
        <p:txBody>
          <a:bodyPr wrap="none">
            <a:spAutoFit/>
          </a:bodyPr>
          <a:lstStyle/>
          <a:p>
            <a:pPr algn="ctr"/>
            <a:r>
              <a:rPr lang="en-US" sz="1600" b="1" dirty="0">
                <a:solidFill>
                  <a:schemeClr val="tx2"/>
                </a:solidFill>
                <a:latin typeface="Tahoma" pitchFamily="34" charset="0"/>
              </a:rPr>
              <a:t>Global financial markets</a:t>
            </a:r>
          </a:p>
        </p:txBody>
      </p:sp>
      <p:sp>
        <p:nvSpPr>
          <p:cNvPr id="189481" name="AutoShape 41"/>
          <p:cNvSpPr>
            <a:spLocks noChangeArrowheads="1"/>
          </p:cNvSpPr>
          <p:nvPr/>
        </p:nvSpPr>
        <p:spPr bwMode="auto">
          <a:xfrm>
            <a:off x="6400800" y="5765800"/>
            <a:ext cx="1498600" cy="392113"/>
          </a:xfrm>
          <a:prstGeom prst="roundRect">
            <a:avLst>
              <a:gd name="adj" fmla="val 16667"/>
            </a:avLst>
          </a:prstGeom>
          <a:solidFill>
            <a:srgbClr val="A3D5D9"/>
          </a:solidFill>
          <a:ln w="28575">
            <a:solidFill>
              <a:schemeClr val="tx2"/>
            </a:solidFill>
            <a:round/>
            <a:headEnd/>
            <a:tailEnd/>
          </a:ln>
          <a:effectLst>
            <a:prstShdw prst="shdw13" dist="53882" dir="13500000">
              <a:schemeClr val="bg2">
                <a:alpha val="50000"/>
              </a:schemeClr>
            </a:prstShdw>
          </a:effectLst>
        </p:spPr>
        <p:txBody>
          <a:bodyPr wrap="none">
            <a:spAutoFit/>
          </a:bodyPr>
          <a:lstStyle/>
          <a:p>
            <a:pPr algn="ctr"/>
            <a:r>
              <a:rPr lang="en-US" sz="1600" b="1" dirty="0">
                <a:solidFill>
                  <a:schemeClr val="tx2"/>
                </a:solidFill>
                <a:latin typeface="Tahoma" pitchFamily="34" charset="0"/>
              </a:rPr>
              <a:t>Political risk</a:t>
            </a:r>
          </a:p>
        </p:txBody>
      </p:sp>
      <p:cxnSp>
        <p:nvCxnSpPr>
          <p:cNvPr id="189482" name="AutoShape 42"/>
          <p:cNvCxnSpPr>
            <a:cxnSpLocks noChangeShapeType="1"/>
            <a:stCxn id="189477" idx="2"/>
            <a:endCxn id="189454" idx="0"/>
          </p:cNvCxnSpPr>
          <p:nvPr/>
        </p:nvCxnSpPr>
        <p:spPr bwMode="auto">
          <a:xfrm flipH="1">
            <a:off x="4572000" y="1709738"/>
            <a:ext cx="1588" cy="257175"/>
          </a:xfrm>
          <a:prstGeom prst="straightConnector1">
            <a:avLst/>
          </a:prstGeom>
          <a:noFill/>
          <a:ln w="28575">
            <a:solidFill>
              <a:schemeClr val="tx1"/>
            </a:solidFill>
            <a:round/>
            <a:headEnd/>
            <a:tailEnd type="triangle" w="med" len="med"/>
          </a:ln>
          <a:effectLst/>
        </p:spPr>
      </p:cxnSp>
      <p:cxnSp>
        <p:nvCxnSpPr>
          <p:cNvPr id="189483" name="AutoShape 43"/>
          <p:cNvCxnSpPr>
            <a:cxnSpLocks noChangeShapeType="1"/>
            <a:stCxn id="189478" idx="2"/>
            <a:endCxn id="189454" idx="3"/>
          </p:cNvCxnSpPr>
          <p:nvPr/>
        </p:nvCxnSpPr>
        <p:spPr bwMode="auto">
          <a:xfrm rot="5400000">
            <a:off x="5528469" y="1402556"/>
            <a:ext cx="839788" cy="981075"/>
          </a:xfrm>
          <a:prstGeom prst="bentConnector2">
            <a:avLst/>
          </a:prstGeom>
          <a:noFill/>
          <a:ln w="28575">
            <a:solidFill>
              <a:schemeClr val="tx1"/>
            </a:solidFill>
            <a:miter lim="800000"/>
            <a:headEnd/>
            <a:tailEnd type="triangle" w="med" len="med"/>
          </a:ln>
          <a:effectLst/>
        </p:spPr>
      </p:cxnSp>
      <p:cxnSp>
        <p:nvCxnSpPr>
          <p:cNvPr id="189484" name="AutoShape 44"/>
          <p:cNvCxnSpPr>
            <a:cxnSpLocks noChangeShapeType="1"/>
            <a:stCxn id="189479" idx="2"/>
            <a:endCxn id="189454" idx="1"/>
          </p:cNvCxnSpPr>
          <p:nvPr/>
        </p:nvCxnSpPr>
        <p:spPr bwMode="auto">
          <a:xfrm rot="16200000" flipH="1">
            <a:off x="2705894" y="1334294"/>
            <a:ext cx="646113" cy="1311275"/>
          </a:xfrm>
          <a:prstGeom prst="bentConnector2">
            <a:avLst/>
          </a:prstGeom>
          <a:noFill/>
          <a:ln w="28575">
            <a:solidFill>
              <a:schemeClr val="tx1"/>
            </a:solidFill>
            <a:miter lim="800000"/>
            <a:headEnd/>
            <a:tailEnd type="triangle" w="med" len="med"/>
          </a:ln>
          <a:effectLst/>
        </p:spPr>
      </p:cxnSp>
      <p:cxnSp>
        <p:nvCxnSpPr>
          <p:cNvPr id="189485" name="AutoShape 45"/>
          <p:cNvCxnSpPr>
            <a:cxnSpLocks noChangeShapeType="1"/>
            <a:stCxn id="189481" idx="1"/>
            <a:endCxn id="189460" idx="3"/>
          </p:cNvCxnSpPr>
          <p:nvPr/>
        </p:nvCxnSpPr>
        <p:spPr bwMode="auto">
          <a:xfrm flipH="1">
            <a:off x="5434013" y="5962650"/>
            <a:ext cx="952500" cy="0"/>
          </a:xfrm>
          <a:prstGeom prst="straightConnector1">
            <a:avLst/>
          </a:prstGeom>
          <a:noFill/>
          <a:ln w="28575">
            <a:solidFill>
              <a:schemeClr val="tx1"/>
            </a:solidFill>
            <a:round/>
            <a:headEnd/>
            <a:tailEnd type="triangle" w="med" len="med"/>
          </a:ln>
          <a:effectLst/>
        </p:spPr>
      </p:cxnSp>
      <p:cxnSp>
        <p:nvCxnSpPr>
          <p:cNvPr id="189486" name="AutoShape 46"/>
          <p:cNvCxnSpPr>
            <a:cxnSpLocks noChangeShapeType="1"/>
            <a:stCxn id="189480" idx="3"/>
            <a:endCxn id="189460" idx="1"/>
          </p:cNvCxnSpPr>
          <p:nvPr/>
        </p:nvCxnSpPr>
        <p:spPr bwMode="auto">
          <a:xfrm>
            <a:off x="3140075" y="5962650"/>
            <a:ext cx="569913" cy="0"/>
          </a:xfrm>
          <a:prstGeom prst="straightConnector1">
            <a:avLst/>
          </a:prstGeom>
          <a:noFill/>
          <a:ln w="28575">
            <a:solidFill>
              <a:schemeClr val="tx1"/>
            </a:solidFill>
            <a:round/>
            <a:headEnd/>
            <a:tailEnd type="triangle" w="med" len="med"/>
          </a:ln>
          <a:effectLst/>
        </p:spPr>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8DE0172-02BC-4F42-B648-3C99C21FCA8E}" type="slidenum">
              <a:rPr lang="en-US"/>
              <a:pPr/>
              <a:t>40</a:t>
            </a:fld>
            <a:endParaRPr lang="en-US" dirty="0"/>
          </a:p>
        </p:txBody>
      </p:sp>
      <p:sp>
        <p:nvSpPr>
          <p:cNvPr id="86023" name="Rectangle 7"/>
          <p:cNvSpPr>
            <a:spLocks noGrp="1" noChangeArrowheads="1"/>
          </p:cNvSpPr>
          <p:nvPr>
            <p:ph type="title"/>
          </p:nvPr>
        </p:nvSpPr>
        <p:spPr/>
        <p:txBody>
          <a:bodyPr/>
          <a:lstStyle/>
          <a:p>
            <a:r>
              <a:rPr lang="en-US" dirty="0"/>
              <a:t>Spot rate = 0.5 £/$</a:t>
            </a:r>
            <a:br>
              <a:rPr lang="en-US" dirty="0"/>
            </a:br>
            <a:r>
              <a:rPr lang="en-US" dirty="0"/>
              <a:t>Forward rate = 0.4 £/$.</a:t>
            </a:r>
          </a:p>
        </p:txBody>
      </p:sp>
      <p:sp>
        <p:nvSpPr>
          <p:cNvPr id="86024" name="Rectangle 8"/>
          <p:cNvSpPr>
            <a:spLocks noGrp="1" noChangeArrowheads="1"/>
          </p:cNvSpPr>
          <p:nvPr>
            <p:ph type="body" idx="1"/>
          </p:nvPr>
        </p:nvSpPr>
        <p:spPr>
          <a:xfrm>
            <a:off x="1182688" y="1828800"/>
            <a:ext cx="7772400" cy="4114800"/>
          </a:xfrm>
        </p:spPr>
        <p:txBody>
          <a:bodyPr/>
          <a:lstStyle/>
          <a:p>
            <a:r>
              <a:rPr lang="en-US" dirty="0"/>
              <a:t>The pound is expected to appreciate, since it will buy more dollars in the future.</a:t>
            </a:r>
          </a:p>
          <a:p>
            <a:r>
              <a:rPr lang="en-US" dirty="0"/>
              <a:t>So the forward rate for the pound is at a premium</a:t>
            </a:r>
            <a:r>
              <a:rPr lang="en-US" dirty="0" smtClean="0"/>
              <a:t>. In other words, the dollar can buy more pounds now than it will be able to in the future, so the future price is at a premium to the current price.</a:t>
            </a:r>
            <a:endParaRPr lang="en-US"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D4AA65E-687D-49FC-9772-5FE151878A69}" type="slidenum">
              <a:rPr lang="en-US"/>
              <a:pPr/>
              <a:t>41</a:t>
            </a:fld>
            <a:endParaRPr lang="en-US" dirty="0"/>
          </a:p>
        </p:txBody>
      </p:sp>
      <p:sp>
        <p:nvSpPr>
          <p:cNvPr id="84999" name="Rectangle 1031"/>
          <p:cNvSpPr>
            <a:spLocks noGrp="1" noChangeArrowheads="1"/>
          </p:cNvSpPr>
          <p:nvPr>
            <p:ph type="title"/>
          </p:nvPr>
        </p:nvSpPr>
        <p:spPr/>
        <p:txBody>
          <a:bodyPr/>
          <a:lstStyle/>
          <a:p>
            <a:r>
              <a:rPr lang="en-US" dirty="0"/>
              <a:t>When is the forward rate at a discount to the spot rate?</a:t>
            </a:r>
          </a:p>
        </p:txBody>
      </p:sp>
      <p:sp>
        <p:nvSpPr>
          <p:cNvPr id="85000" name="Rectangle 1032"/>
          <p:cNvSpPr>
            <a:spLocks noGrp="1" noChangeArrowheads="1"/>
          </p:cNvSpPr>
          <p:nvPr>
            <p:ph type="body" idx="1"/>
          </p:nvPr>
        </p:nvSpPr>
        <p:spPr/>
        <p:txBody>
          <a:bodyPr/>
          <a:lstStyle/>
          <a:p>
            <a:r>
              <a:rPr lang="en-US" dirty="0"/>
              <a:t>If the U.S. dollar buys more units of a foreign currency in the forward than in the spot market, the foreign currency is selling at a discount.</a:t>
            </a:r>
          </a:p>
          <a:p>
            <a:r>
              <a:rPr lang="en-US" dirty="0"/>
              <a:t>The primary determinant of the spot/forward rate relationship is the relationship between domestic and foreign interest rates.</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p>
            <a:fld id="{3BDE342D-E448-485A-BB99-41F863782396}" type="slidenum">
              <a:rPr lang="en-US"/>
              <a:pPr/>
              <a:t>42</a:t>
            </a:fld>
            <a:endParaRPr lang="en-US" dirty="0"/>
          </a:p>
        </p:txBody>
      </p:sp>
      <p:sp>
        <p:nvSpPr>
          <p:cNvPr id="40975" name="Rectangle 15"/>
          <p:cNvSpPr>
            <a:spLocks noGrp="1" noChangeArrowheads="1"/>
          </p:cNvSpPr>
          <p:nvPr>
            <p:ph type="title"/>
          </p:nvPr>
        </p:nvSpPr>
        <p:spPr/>
        <p:txBody>
          <a:bodyPr/>
          <a:lstStyle/>
          <a:p>
            <a:r>
              <a:rPr lang="en-US" dirty="0"/>
              <a:t>What is interest rate parity?</a:t>
            </a:r>
          </a:p>
        </p:txBody>
      </p:sp>
      <p:sp>
        <p:nvSpPr>
          <p:cNvPr id="40966" name="Rectangle 6"/>
          <p:cNvSpPr>
            <a:spLocks noGrp="1" noChangeArrowheads="1"/>
          </p:cNvSpPr>
          <p:nvPr>
            <p:ph type="body" idx="4294967295"/>
          </p:nvPr>
        </p:nvSpPr>
        <p:spPr>
          <a:xfrm>
            <a:off x="893763" y="1954213"/>
            <a:ext cx="8250237" cy="4675187"/>
          </a:xfrm>
          <a:noFill/>
          <a:ln/>
        </p:spPr>
        <p:txBody>
          <a:bodyPr lIns="90488" tIns="44450" rIns="90488" bIns="44450"/>
          <a:lstStyle/>
          <a:p>
            <a:pPr marL="0" indent="0">
              <a:lnSpc>
                <a:spcPct val="90000"/>
              </a:lnSpc>
              <a:buFont typeface="Wingdings" pitchFamily="2" charset="2"/>
              <a:buNone/>
            </a:pPr>
            <a:r>
              <a:rPr lang="en-US" dirty="0"/>
              <a:t>Interest rate parity</a:t>
            </a:r>
            <a:r>
              <a:rPr lang="en-US" dirty="0">
                <a:solidFill>
                  <a:schemeClr val="bg2"/>
                </a:solidFill>
              </a:rPr>
              <a:t> </a:t>
            </a:r>
            <a:r>
              <a:rPr lang="en-US" dirty="0"/>
              <a:t>implies that investors should expect to earn the same return on similar-risk securities in all countries:</a:t>
            </a:r>
          </a:p>
          <a:p>
            <a:pPr marL="0" indent="0">
              <a:lnSpc>
                <a:spcPct val="90000"/>
              </a:lnSpc>
              <a:spcBef>
                <a:spcPct val="30000"/>
              </a:spcBef>
              <a:buFont typeface="Wingdings" pitchFamily="2" charset="2"/>
              <a:buNone/>
            </a:pPr>
            <a:endParaRPr lang="en-US" dirty="0"/>
          </a:p>
          <a:p>
            <a:pPr marL="0" indent="0">
              <a:lnSpc>
                <a:spcPct val="90000"/>
              </a:lnSpc>
              <a:spcBef>
                <a:spcPct val="30000"/>
              </a:spcBef>
              <a:buFont typeface="Wingdings" pitchFamily="2" charset="2"/>
              <a:buNone/>
            </a:pPr>
            <a:endParaRPr lang="en-US" dirty="0"/>
          </a:p>
          <a:p>
            <a:pPr marL="0" indent="0">
              <a:lnSpc>
                <a:spcPct val="90000"/>
              </a:lnSpc>
              <a:buFont typeface="Wingdings" pitchFamily="2" charset="2"/>
              <a:buNone/>
            </a:pPr>
            <a:endParaRPr lang="en-US" sz="2800" dirty="0"/>
          </a:p>
          <a:p>
            <a:pPr marL="0" indent="0">
              <a:lnSpc>
                <a:spcPct val="90000"/>
              </a:lnSpc>
              <a:buFont typeface="Wingdings" pitchFamily="2" charset="2"/>
              <a:buNone/>
            </a:pPr>
            <a:r>
              <a:rPr lang="en-US" sz="2800" dirty="0"/>
              <a:t>Forward and spot rates are direct quotations.</a:t>
            </a:r>
          </a:p>
          <a:p>
            <a:pPr marL="0" indent="0">
              <a:lnSpc>
                <a:spcPct val="90000"/>
              </a:lnSpc>
              <a:buFont typeface="Wingdings" pitchFamily="2" charset="2"/>
              <a:buNone/>
            </a:pPr>
            <a:r>
              <a:rPr lang="en-US" sz="2800" dirty="0"/>
              <a:t>r</a:t>
            </a:r>
            <a:r>
              <a:rPr lang="en-US" sz="2800" baseline="-25000" dirty="0"/>
              <a:t>h</a:t>
            </a:r>
            <a:r>
              <a:rPr lang="en-US" sz="2800" dirty="0"/>
              <a:t> = periodic interest rate in the home country.</a:t>
            </a:r>
          </a:p>
          <a:p>
            <a:pPr marL="0" indent="0">
              <a:lnSpc>
                <a:spcPct val="90000"/>
              </a:lnSpc>
              <a:buFont typeface="Wingdings" pitchFamily="2" charset="2"/>
              <a:buNone/>
            </a:pPr>
            <a:r>
              <a:rPr lang="en-US" sz="2800" dirty="0"/>
              <a:t>r</a:t>
            </a:r>
            <a:r>
              <a:rPr lang="en-US" sz="2800" baseline="-25000" dirty="0"/>
              <a:t>f</a:t>
            </a:r>
            <a:r>
              <a:rPr lang="en-US" sz="2800" dirty="0"/>
              <a:t> = periodic interest rate in the foreign country.</a:t>
            </a:r>
          </a:p>
        </p:txBody>
      </p:sp>
      <p:grpSp>
        <p:nvGrpSpPr>
          <p:cNvPr id="40976" name="Group 16"/>
          <p:cNvGrpSpPr>
            <a:grpSpLocks/>
          </p:cNvGrpSpPr>
          <p:nvPr/>
        </p:nvGrpSpPr>
        <p:grpSpPr bwMode="auto">
          <a:xfrm>
            <a:off x="2365375" y="3505200"/>
            <a:ext cx="4257676" cy="1074738"/>
            <a:chOff x="1490" y="2352"/>
            <a:chExt cx="2682" cy="677"/>
          </a:xfrm>
        </p:grpSpPr>
        <p:sp>
          <p:nvSpPr>
            <p:cNvPr id="40967" name="Rectangle 7"/>
            <p:cNvSpPr>
              <a:spLocks noChangeArrowheads="1"/>
            </p:cNvSpPr>
            <p:nvPr/>
          </p:nvSpPr>
          <p:spPr bwMode="auto">
            <a:xfrm>
              <a:off x="1490" y="2417"/>
              <a:ext cx="1564" cy="608"/>
            </a:xfrm>
            <a:prstGeom prst="rect">
              <a:avLst/>
            </a:prstGeom>
            <a:noFill/>
            <a:ln w="12700">
              <a:noFill/>
              <a:miter lim="800000"/>
              <a:headEnd/>
              <a:tailEnd/>
            </a:ln>
            <a:effectLst/>
          </p:spPr>
          <p:txBody>
            <a:bodyPr wrap="none" lIns="90488" tIns="44450" rIns="90488" bIns="44450">
              <a:spAutoFit/>
            </a:bodyPr>
            <a:lstStyle/>
            <a:p>
              <a:pPr algn="ctr">
                <a:lnSpc>
                  <a:spcPct val="90000"/>
                </a:lnSpc>
              </a:pPr>
              <a:r>
                <a:rPr lang="en-US" sz="3200" dirty="0">
                  <a:latin typeface="Tahoma" pitchFamily="34" charset="0"/>
                </a:rPr>
                <a:t>Forward rate</a:t>
              </a:r>
            </a:p>
            <a:p>
              <a:pPr algn="ctr">
                <a:lnSpc>
                  <a:spcPct val="90000"/>
                </a:lnSpc>
              </a:pPr>
              <a:r>
                <a:rPr lang="en-US" sz="3200" dirty="0">
                  <a:latin typeface="Tahoma" pitchFamily="34" charset="0"/>
                </a:rPr>
                <a:t>Spot rate</a:t>
              </a:r>
            </a:p>
          </p:txBody>
        </p:sp>
        <p:sp>
          <p:nvSpPr>
            <p:cNvPr id="40968" name="Rectangle 8"/>
            <p:cNvSpPr>
              <a:spLocks noChangeArrowheads="1"/>
            </p:cNvSpPr>
            <p:nvPr/>
          </p:nvSpPr>
          <p:spPr bwMode="auto">
            <a:xfrm>
              <a:off x="3125" y="2512"/>
              <a:ext cx="300" cy="363"/>
            </a:xfrm>
            <a:prstGeom prst="rect">
              <a:avLst/>
            </a:prstGeom>
            <a:noFill/>
            <a:ln w="12700">
              <a:noFill/>
              <a:miter lim="800000"/>
              <a:headEnd/>
              <a:tailEnd/>
            </a:ln>
            <a:effectLst/>
          </p:spPr>
          <p:txBody>
            <a:bodyPr wrap="none" lIns="90488" tIns="44450" rIns="90488" bIns="44450">
              <a:spAutoFit/>
            </a:bodyPr>
            <a:lstStyle/>
            <a:p>
              <a:r>
                <a:rPr lang="en-US" sz="3200" dirty="0">
                  <a:latin typeface="Tahoma" pitchFamily="34" charset="0"/>
                </a:rPr>
                <a:t>=</a:t>
              </a:r>
            </a:p>
          </p:txBody>
        </p:sp>
        <p:sp>
          <p:nvSpPr>
            <p:cNvPr id="40969" name="Rectangle 9"/>
            <p:cNvSpPr>
              <a:spLocks noChangeArrowheads="1"/>
            </p:cNvSpPr>
            <p:nvPr/>
          </p:nvSpPr>
          <p:spPr bwMode="auto">
            <a:xfrm>
              <a:off x="3377" y="2352"/>
              <a:ext cx="795" cy="677"/>
            </a:xfrm>
            <a:prstGeom prst="rect">
              <a:avLst/>
            </a:prstGeom>
            <a:noFill/>
            <a:ln w="12700">
              <a:noFill/>
              <a:miter lim="800000"/>
              <a:headEnd/>
              <a:tailEnd/>
            </a:ln>
            <a:effectLst/>
          </p:spPr>
          <p:txBody>
            <a:bodyPr wrap="none" lIns="90488" tIns="44450" rIns="90488" bIns="44450">
              <a:spAutoFit/>
            </a:bodyPr>
            <a:lstStyle/>
            <a:p>
              <a:pPr algn="ctr">
                <a:spcAft>
                  <a:spcPct val="10000"/>
                </a:spcAft>
              </a:pPr>
              <a:r>
                <a:rPr lang="en-US" sz="3200" dirty="0">
                  <a:latin typeface="Tahoma" pitchFamily="34" charset="0"/>
                </a:rPr>
                <a:t>1 + r</a:t>
              </a:r>
              <a:r>
                <a:rPr lang="en-US" sz="3200" baseline="-25000" dirty="0">
                  <a:latin typeface="Tahoma" pitchFamily="34" charset="0"/>
                </a:rPr>
                <a:t>h</a:t>
              </a:r>
              <a:endParaRPr lang="en-US" sz="3200" dirty="0">
                <a:latin typeface="Tahoma" pitchFamily="34" charset="0"/>
              </a:endParaRPr>
            </a:p>
            <a:p>
              <a:pPr algn="ctr">
                <a:lnSpc>
                  <a:spcPct val="90000"/>
                </a:lnSpc>
              </a:pPr>
              <a:r>
                <a:rPr lang="en-US" sz="3200" dirty="0">
                  <a:latin typeface="Tahoma" pitchFamily="34" charset="0"/>
                </a:rPr>
                <a:t>1 + r</a:t>
              </a:r>
              <a:r>
                <a:rPr lang="en-US" sz="3200" baseline="-25000" dirty="0">
                  <a:latin typeface="Tahoma" pitchFamily="34" charset="0"/>
                </a:rPr>
                <a:t>f</a:t>
              </a:r>
            </a:p>
          </p:txBody>
        </p:sp>
        <p:sp>
          <p:nvSpPr>
            <p:cNvPr id="40971" name="Line 11"/>
            <p:cNvSpPr>
              <a:spLocks noChangeShapeType="1"/>
            </p:cNvSpPr>
            <p:nvPr/>
          </p:nvSpPr>
          <p:spPr bwMode="auto">
            <a:xfrm>
              <a:off x="3442" y="2710"/>
              <a:ext cx="667" cy="3"/>
            </a:xfrm>
            <a:prstGeom prst="line">
              <a:avLst/>
            </a:prstGeom>
            <a:noFill/>
            <a:ln w="25400">
              <a:solidFill>
                <a:schemeClr val="tx1"/>
              </a:solidFill>
              <a:round/>
              <a:headEnd/>
              <a:tailEnd/>
            </a:ln>
            <a:effectLst/>
          </p:spPr>
          <p:txBody>
            <a:bodyPr wrap="none" anchor="ctr"/>
            <a:lstStyle/>
            <a:p>
              <a:endParaRPr lang="en-US" dirty="0"/>
            </a:p>
          </p:txBody>
        </p:sp>
        <p:sp>
          <p:nvSpPr>
            <p:cNvPr id="40973" name="Line 13"/>
            <p:cNvSpPr>
              <a:spLocks noChangeShapeType="1"/>
            </p:cNvSpPr>
            <p:nvPr/>
          </p:nvSpPr>
          <p:spPr bwMode="auto">
            <a:xfrm>
              <a:off x="1511" y="2713"/>
              <a:ext cx="1536" cy="0"/>
            </a:xfrm>
            <a:prstGeom prst="line">
              <a:avLst/>
            </a:prstGeom>
            <a:noFill/>
            <a:ln w="25400">
              <a:solidFill>
                <a:schemeClr val="tx1"/>
              </a:solidFill>
              <a:round/>
              <a:headEnd/>
              <a:tailEnd/>
            </a:ln>
            <a:effectLst/>
          </p:spPr>
          <p:txBody>
            <a:bodyPr wrap="none" anchor="ctr"/>
            <a:lstStyle/>
            <a:p>
              <a:endParaRPr lang="en-US" dirty="0"/>
            </a:p>
          </p:txBody>
        </p:sp>
      </p:gr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C96C16D-BF10-4877-BF53-A506AD3626C4}" type="slidenum">
              <a:rPr lang="en-US"/>
              <a:pPr/>
              <a:t>43</a:t>
            </a:fld>
            <a:endParaRPr lang="en-US" dirty="0"/>
          </a:p>
        </p:txBody>
      </p:sp>
      <p:sp>
        <p:nvSpPr>
          <p:cNvPr id="43014" name="Rectangle 6"/>
          <p:cNvSpPr>
            <a:spLocks noChangeArrowheads="1"/>
          </p:cNvSpPr>
          <p:nvPr/>
        </p:nvSpPr>
        <p:spPr bwMode="auto">
          <a:xfrm>
            <a:off x="7445375" y="5854700"/>
            <a:ext cx="1165225" cy="393700"/>
          </a:xfrm>
          <a:prstGeom prst="rect">
            <a:avLst/>
          </a:prstGeom>
          <a:noFill/>
          <a:ln w="12700">
            <a:noFill/>
            <a:miter lim="800000"/>
            <a:headEnd/>
            <a:tailEnd/>
          </a:ln>
          <a:effectLst/>
        </p:spPr>
        <p:txBody>
          <a:bodyPr wrap="none" lIns="90488" tIns="44450" rIns="90488" bIns="44450">
            <a:spAutoFit/>
          </a:bodyPr>
          <a:lstStyle/>
          <a:p>
            <a:r>
              <a:rPr lang="en-US" sz="2000" b="1" dirty="0"/>
              <a:t>(More...)</a:t>
            </a:r>
          </a:p>
        </p:txBody>
      </p:sp>
      <p:sp>
        <p:nvSpPr>
          <p:cNvPr id="43020" name="Rectangle 12"/>
          <p:cNvSpPr>
            <a:spLocks noGrp="1" noChangeArrowheads="1"/>
          </p:cNvSpPr>
          <p:nvPr>
            <p:ph type="title"/>
          </p:nvPr>
        </p:nvSpPr>
        <p:spPr/>
        <p:txBody>
          <a:bodyPr/>
          <a:lstStyle/>
          <a:p>
            <a:r>
              <a:rPr lang="en-US" dirty="0"/>
              <a:t>Interest Rate Parity Example</a:t>
            </a:r>
          </a:p>
        </p:txBody>
      </p:sp>
      <p:sp>
        <p:nvSpPr>
          <p:cNvPr id="43021" name="Rectangle 13"/>
          <p:cNvSpPr>
            <a:spLocks noGrp="1" noChangeArrowheads="1"/>
          </p:cNvSpPr>
          <p:nvPr>
            <p:ph type="body" idx="1"/>
          </p:nvPr>
        </p:nvSpPr>
        <p:spPr/>
        <p:txBody>
          <a:bodyPr/>
          <a:lstStyle/>
          <a:p>
            <a:pPr>
              <a:lnSpc>
                <a:spcPct val="90000"/>
              </a:lnSpc>
            </a:pPr>
            <a:r>
              <a:rPr lang="en-US" dirty="0"/>
              <a:t>Assume 1 euro = $1.27 in the</a:t>
            </a:r>
            <a:br>
              <a:rPr lang="en-US" dirty="0"/>
            </a:br>
            <a:r>
              <a:rPr lang="en-US" dirty="0"/>
              <a:t>180-day forward market and </a:t>
            </a:r>
            <a:r>
              <a:rPr lang="en-US" dirty="0" smtClean="0"/>
              <a:t>the 180-day </a:t>
            </a:r>
            <a:r>
              <a:rPr lang="en-US" dirty="0"/>
              <a:t>risk-free rate is 6% in the U.S. and 4% in </a:t>
            </a:r>
            <a:r>
              <a:rPr lang="en-US" dirty="0" smtClean="0"/>
              <a:t>France.</a:t>
            </a:r>
            <a:r>
              <a:rPr lang="en-US" dirty="0"/>
              <a:t/>
            </a:r>
            <a:br>
              <a:rPr lang="en-US" dirty="0"/>
            </a:br>
            <a:r>
              <a:rPr lang="en-US" dirty="0"/>
              <a:t> Does interest rate parity hold?</a:t>
            </a:r>
          </a:p>
          <a:p>
            <a:pPr>
              <a:lnSpc>
                <a:spcPct val="90000"/>
              </a:lnSpc>
              <a:buFont typeface="Wingdings" pitchFamily="2" charset="2"/>
              <a:buNone/>
            </a:pPr>
            <a:r>
              <a:rPr lang="en-US" dirty="0"/>
              <a:t>Spot rate = $1.25.</a:t>
            </a:r>
          </a:p>
          <a:p>
            <a:pPr>
              <a:lnSpc>
                <a:spcPct val="90000"/>
              </a:lnSpc>
              <a:buFont typeface="Wingdings" pitchFamily="2" charset="2"/>
              <a:buNone/>
            </a:pPr>
            <a:r>
              <a:rPr lang="en-US" dirty="0"/>
              <a:t>		   r</a:t>
            </a:r>
            <a:r>
              <a:rPr lang="en-US" baseline="-25000" dirty="0"/>
              <a:t>h</a:t>
            </a:r>
            <a:r>
              <a:rPr lang="en-US" dirty="0"/>
              <a:t>	= 6%/2 = 3%.</a:t>
            </a:r>
          </a:p>
          <a:p>
            <a:pPr>
              <a:lnSpc>
                <a:spcPct val="90000"/>
              </a:lnSpc>
              <a:buFont typeface="Wingdings" pitchFamily="2" charset="2"/>
              <a:buNone/>
            </a:pPr>
            <a:r>
              <a:rPr lang="en-US" dirty="0"/>
              <a:t>		   r</a:t>
            </a:r>
            <a:r>
              <a:rPr lang="en-US" baseline="-25000" dirty="0"/>
              <a:t>f</a:t>
            </a:r>
            <a:r>
              <a:rPr lang="en-US" dirty="0"/>
              <a:t>	= 4%/2 = 2%.</a:t>
            </a:r>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2"/>
          </p:nvPr>
        </p:nvSpPr>
        <p:spPr/>
        <p:txBody>
          <a:bodyPr/>
          <a:lstStyle/>
          <a:p>
            <a:fld id="{633F1033-803A-46D5-8290-A96514FEE874}" type="slidenum">
              <a:rPr lang="en-US"/>
              <a:pPr/>
              <a:t>44</a:t>
            </a:fld>
            <a:endParaRPr lang="en-US" dirty="0"/>
          </a:p>
        </p:txBody>
      </p:sp>
      <p:grpSp>
        <p:nvGrpSpPr>
          <p:cNvPr id="45078" name="Group 22"/>
          <p:cNvGrpSpPr>
            <a:grpSpLocks/>
          </p:cNvGrpSpPr>
          <p:nvPr/>
        </p:nvGrpSpPr>
        <p:grpSpPr bwMode="auto">
          <a:xfrm>
            <a:off x="838200" y="2057400"/>
            <a:ext cx="7610475" cy="4191000"/>
            <a:chOff x="528" y="1488"/>
            <a:chExt cx="4794" cy="2640"/>
          </a:xfrm>
        </p:grpSpPr>
        <p:sp>
          <p:nvSpPr>
            <p:cNvPr id="45061" name="Rectangle 5"/>
            <p:cNvSpPr>
              <a:spLocks noChangeArrowheads="1"/>
            </p:cNvSpPr>
            <p:nvPr/>
          </p:nvSpPr>
          <p:spPr bwMode="auto">
            <a:xfrm>
              <a:off x="528" y="3024"/>
              <a:ext cx="4794" cy="1104"/>
            </a:xfrm>
            <a:prstGeom prst="rect">
              <a:avLst/>
            </a:prstGeom>
            <a:noFill/>
            <a:ln w="12700">
              <a:noFill/>
              <a:miter lim="800000"/>
              <a:headEnd/>
              <a:tailEnd/>
            </a:ln>
            <a:effectLst/>
          </p:spPr>
          <p:txBody>
            <a:bodyPr lIns="90488" tIns="44450" rIns="90488" bIns="44450"/>
            <a:lstStyle/>
            <a:p>
              <a:pPr>
                <a:lnSpc>
                  <a:spcPct val="90000"/>
                </a:lnSpc>
                <a:spcBef>
                  <a:spcPct val="50000"/>
                </a:spcBef>
              </a:pPr>
              <a:r>
                <a:rPr lang="en-US" sz="3200" dirty="0">
                  <a:latin typeface="Tahoma" pitchFamily="34" charset="0"/>
                </a:rPr>
                <a:t>If interest rate parity holds, the implied forward rate, 1.2623, would equal the observed forward rate, 1.2700; so parity doesn’t hold.</a:t>
              </a:r>
            </a:p>
          </p:txBody>
        </p:sp>
        <p:sp>
          <p:nvSpPr>
            <p:cNvPr id="45058" name="Rectangle 2"/>
            <p:cNvSpPr>
              <a:spLocks noChangeArrowheads="1"/>
            </p:cNvSpPr>
            <p:nvPr/>
          </p:nvSpPr>
          <p:spPr bwMode="auto">
            <a:xfrm>
              <a:off x="1266" y="2085"/>
              <a:ext cx="1737" cy="594"/>
            </a:xfrm>
            <a:prstGeom prst="rect">
              <a:avLst/>
            </a:prstGeom>
            <a:noFill/>
            <a:ln w="12700">
              <a:noFill/>
              <a:miter lim="800000"/>
              <a:headEnd/>
              <a:tailEnd/>
            </a:ln>
            <a:effectLst/>
          </p:spPr>
          <p:txBody>
            <a:bodyPr lIns="90488" tIns="44450" rIns="90488" bIns="44450">
              <a:spAutoFit/>
            </a:bodyPr>
            <a:lstStyle/>
            <a:p>
              <a:pPr algn="ctr">
                <a:tabLst>
                  <a:tab pos="450850" algn="l"/>
                </a:tabLst>
              </a:pPr>
              <a:r>
                <a:rPr lang="en-US" sz="2800" dirty="0">
                  <a:latin typeface="Tahoma" pitchFamily="34" charset="0"/>
                </a:rPr>
                <a:t>Forward rate     </a:t>
              </a:r>
            </a:p>
            <a:p>
              <a:pPr algn="ctr">
                <a:tabLst>
                  <a:tab pos="450850" algn="l"/>
                </a:tabLst>
              </a:pPr>
              <a:r>
                <a:rPr lang="en-US" sz="2800" dirty="0">
                  <a:latin typeface="Tahoma" pitchFamily="34" charset="0"/>
                </a:rPr>
                <a:t>  1.25</a:t>
              </a:r>
            </a:p>
          </p:txBody>
        </p:sp>
        <p:sp>
          <p:nvSpPr>
            <p:cNvPr id="45062" name="Rectangle 6"/>
            <p:cNvSpPr>
              <a:spLocks noChangeArrowheads="1"/>
            </p:cNvSpPr>
            <p:nvPr/>
          </p:nvSpPr>
          <p:spPr bwMode="auto">
            <a:xfrm>
              <a:off x="1292" y="1516"/>
              <a:ext cx="1385" cy="594"/>
            </a:xfrm>
            <a:prstGeom prst="rect">
              <a:avLst/>
            </a:prstGeom>
            <a:noFill/>
            <a:ln w="12700">
              <a:noFill/>
              <a:miter lim="800000"/>
              <a:headEnd/>
              <a:tailEnd/>
            </a:ln>
            <a:effectLst/>
          </p:spPr>
          <p:txBody>
            <a:bodyPr wrap="none" lIns="90488" tIns="44450" rIns="90488" bIns="44450">
              <a:spAutoFit/>
            </a:bodyPr>
            <a:lstStyle/>
            <a:p>
              <a:pPr algn="ctr"/>
              <a:r>
                <a:rPr lang="en-US" sz="2800" dirty="0">
                  <a:latin typeface="Tahoma" pitchFamily="34" charset="0"/>
                </a:rPr>
                <a:t>Forward rate</a:t>
              </a:r>
            </a:p>
            <a:p>
              <a:pPr algn="ctr"/>
              <a:r>
                <a:rPr lang="en-US" sz="2800" dirty="0">
                  <a:latin typeface="Tahoma" pitchFamily="34" charset="0"/>
                </a:rPr>
                <a:t>Spot rate</a:t>
              </a:r>
            </a:p>
          </p:txBody>
        </p:sp>
        <p:sp>
          <p:nvSpPr>
            <p:cNvPr id="45063" name="Rectangle 7"/>
            <p:cNvSpPr>
              <a:spLocks noChangeArrowheads="1"/>
            </p:cNvSpPr>
            <p:nvPr/>
          </p:nvSpPr>
          <p:spPr bwMode="auto">
            <a:xfrm>
              <a:off x="2742" y="1671"/>
              <a:ext cx="277" cy="325"/>
            </a:xfrm>
            <a:prstGeom prst="rect">
              <a:avLst/>
            </a:prstGeom>
            <a:noFill/>
            <a:ln w="12700">
              <a:noFill/>
              <a:miter lim="800000"/>
              <a:headEnd/>
              <a:tailEnd/>
            </a:ln>
            <a:effectLst/>
          </p:spPr>
          <p:txBody>
            <a:bodyPr wrap="none" lIns="90488" tIns="44450" rIns="90488" bIns="44450">
              <a:spAutoFit/>
            </a:bodyPr>
            <a:lstStyle/>
            <a:p>
              <a:pPr algn="ctr"/>
              <a:r>
                <a:rPr lang="en-US" sz="2800" dirty="0">
                  <a:latin typeface="Tahoma" pitchFamily="34" charset="0"/>
                </a:rPr>
                <a:t>=</a:t>
              </a:r>
            </a:p>
          </p:txBody>
        </p:sp>
        <p:sp>
          <p:nvSpPr>
            <p:cNvPr id="45064" name="Rectangle 8"/>
            <p:cNvSpPr>
              <a:spLocks noChangeArrowheads="1"/>
            </p:cNvSpPr>
            <p:nvPr/>
          </p:nvSpPr>
          <p:spPr bwMode="auto">
            <a:xfrm>
              <a:off x="3014" y="1488"/>
              <a:ext cx="705" cy="648"/>
            </a:xfrm>
            <a:prstGeom prst="rect">
              <a:avLst/>
            </a:prstGeom>
            <a:noFill/>
            <a:ln w="12700">
              <a:noFill/>
              <a:miter lim="800000"/>
              <a:headEnd/>
              <a:tailEnd/>
            </a:ln>
            <a:effectLst/>
          </p:spPr>
          <p:txBody>
            <a:bodyPr wrap="none" lIns="90488" tIns="44450" rIns="90488" bIns="44450">
              <a:spAutoFit/>
            </a:bodyPr>
            <a:lstStyle/>
            <a:p>
              <a:pPr algn="ctr">
                <a:lnSpc>
                  <a:spcPct val="110000"/>
                </a:lnSpc>
              </a:pPr>
              <a:r>
                <a:rPr lang="en-US" sz="2800" dirty="0">
                  <a:latin typeface="Tahoma" pitchFamily="34" charset="0"/>
                </a:rPr>
                <a:t>1 + r</a:t>
              </a:r>
              <a:r>
                <a:rPr lang="en-US" sz="2800" baseline="-25000" dirty="0">
                  <a:latin typeface="Tahoma" pitchFamily="34" charset="0"/>
                </a:rPr>
                <a:t>h</a:t>
              </a:r>
              <a:endParaRPr lang="en-US" sz="2800" dirty="0">
                <a:latin typeface="Tahoma" pitchFamily="34" charset="0"/>
              </a:endParaRPr>
            </a:p>
            <a:p>
              <a:pPr algn="ctr">
                <a:lnSpc>
                  <a:spcPct val="110000"/>
                </a:lnSpc>
              </a:pPr>
              <a:r>
                <a:rPr lang="en-US" sz="2800" dirty="0">
                  <a:latin typeface="Tahoma" pitchFamily="34" charset="0"/>
                </a:rPr>
                <a:t>1 + r</a:t>
              </a:r>
              <a:r>
                <a:rPr lang="en-US" sz="2800" baseline="-25000" dirty="0">
                  <a:latin typeface="Tahoma" pitchFamily="34" charset="0"/>
                </a:rPr>
                <a:t>f</a:t>
              </a:r>
            </a:p>
          </p:txBody>
        </p:sp>
        <p:sp>
          <p:nvSpPr>
            <p:cNvPr id="45066" name="Line 10"/>
            <p:cNvSpPr>
              <a:spLocks noChangeShapeType="1"/>
            </p:cNvSpPr>
            <p:nvPr/>
          </p:nvSpPr>
          <p:spPr bwMode="auto">
            <a:xfrm>
              <a:off x="3059" y="1840"/>
              <a:ext cx="628" cy="0"/>
            </a:xfrm>
            <a:prstGeom prst="line">
              <a:avLst/>
            </a:prstGeom>
            <a:noFill/>
            <a:ln w="25400">
              <a:solidFill>
                <a:schemeClr val="tx1"/>
              </a:solidFill>
              <a:round/>
              <a:headEnd/>
              <a:tailEnd/>
            </a:ln>
            <a:effectLst/>
          </p:spPr>
          <p:txBody>
            <a:bodyPr wrap="none" anchor="ctr"/>
            <a:lstStyle/>
            <a:p>
              <a:endParaRPr lang="en-US" dirty="0"/>
            </a:p>
          </p:txBody>
        </p:sp>
        <p:sp>
          <p:nvSpPr>
            <p:cNvPr id="45067" name="Rectangle 11"/>
            <p:cNvSpPr>
              <a:spLocks noChangeArrowheads="1"/>
            </p:cNvSpPr>
            <p:nvPr/>
          </p:nvSpPr>
          <p:spPr bwMode="auto">
            <a:xfrm>
              <a:off x="2742" y="2218"/>
              <a:ext cx="277" cy="325"/>
            </a:xfrm>
            <a:prstGeom prst="rect">
              <a:avLst/>
            </a:prstGeom>
            <a:noFill/>
            <a:ln w="12700">
              <a:noFill/>
              <a:miter lim="800000"/>
              <a:headEnd/>
              <a:tailEnd/>
            </a:ln>
            <a:effectLst/>
          </p:spPr>
          <p:txBody>
            <a:bodyPr wrap="none" lIns="90488" tIns="44450" rIns="90488" bIns="44450">
              <a:spAutoFit/>
            </a:bodyPr>
            <a:lstStyle/>
            <a:p>
              <a:pPr algn="ctr"/>
              <a:r>
                <a:rPr lang="en-US" sz="2800" dirty="0">
                  <a:latin typeface="Tahoma" pitchFamily="34" charset="0"/>
                </a:rPr>
                <a:t>=</a:t>
              </a:r>
            </a:p>
          </p:txBody>
        </p:sp>
        <p:sp>
          <p:nvSpPr>
            <p:cNvPr id="45068" name="Rectangle 12"/>
            <p:cNvSpPr>
              <a:spLocks noChangeArrowheads="1"/>
            </p:cNvSpPr>
            <p:nvPr/>
          </p:nvSpPr>
          <p:spPr bwMode="auto">
            <a:xfrm>
              <a:off x="3137" y="2110"/>
              <a:ext cx="548" cy="540"/>
            </a:xfrm>
            <a:prstGeom prst="rect">
              <a:avLst/>
            </a:prstGeom>
            <a:noFill/>
            <a:ln w="12700">
              <a:noFill/>
              <a:miter lim="800000"/>
              <a:headEnd/>
              <a:tailEnd/>
            </a:ln>
            <a:effectLst/>
          </p:spPr>
          <p:txBody>
            <a:bodyPr wrap="none" lIns="90488" tIns="44450" rIns="90488" bIns="44450">
              <a:spAutoFit/>
            </a:bodyPr>
            <a:lstStyle/>
            <a:p>
              <a:pPr algn="ctr">
                <a:lnSpc>
                  <a:spcPct val="90000"/>
                </a:lnSpc>
              </a:pPr>
              <a:r>
                <a:rPr lang="en-US" sz="2800" u="sng" dirty="0">
                  <a:latin typeface="Tahoma" pitchFamily="34" charset="0"/>
                </a:rPr>
                <a:t>1.03</a:t>
              </a:r>
              <a:endParaRPr lang="en-US" sz="2800" dirty="0">
                <a:latin typeface="Tahoma" pitchFamily="34" charset="0"/>
              </a:endParaRPr>
            </a:p>
            <a:p>
              <a:pPr algn="ctr">
                <a:lnSpc>
                  <a:spcPct val="90000"/>
                </a:lnSpc>
              </a:pPr>
              <a:r>
                <a:rPr lang="en-US" sz="2800" dirty="0">
                  <a:latin typeface="Tahoma" pitchFamily="34" charset="0"/>
                </a:rPr>
                <a:t>1.02</a:t>
              </a:r>
            </a:p>
          </p:txBody>
        </p:sp>
        <p:sp>
          <p:nvSpPr>
            <p:cNvPr id="45069" name="Rectangle 13"/>
            <p:cNvSpPr>
              <a:spLocks noChangeArrowheads="1"/>
            </p:cNvSpPr>
            <p:nvPr/>
          </p:nvSpPr>
          <p:spPr bwMode="auto">
            <a:xfrm>
              <a:off x="1344" y="2640"/>
              <a:ext cx="2434" cy="325"/>
            </a:xfrm>
            <a:prstGeom prst="rect">
              <a:avLst/>
            </a:prstGeom>
            <a:noFill/>
            <a:ln w="12700">
              <a:noFill/>
              <a:miter lim="800000"/>
              <a:headEnd/>
              <a:tailEnd/>
            </a:ln>
            <a:effectLst/>
          </p:spPr>
          <p:txBody>
            <a:bodyPr wrap="none" lIns="90488" tIns="44450" rIns="90488" bIns="44450">
              <a:spAutoFit/>
            </a:bodyPr>
            <a:lstStyle/>
            <a:p>
              <a:r>
                <a:rPr lang="en-US" sz="2800" dirty="0">
                  <a:latin typeface="Tahoma" pitchFamily="34" charset="0"/>
                </a:rPr>
                <a:t>Forward rate = 1.2623.</a:t>
              </a:r>
            </a:p>
          </p:txBody>
        </p:sp>
        <p:sp>
          <p:nvSpPr>
            <p:cNvPr id="45071" name="Line 15"/>
            <p:cNvSpPr>
              <a:spLocks noChangeShapeType="1"/>
            </p:cNvSpPr>
            <p:nvPr/>
          </p:nvSpPr>
          <p:spPr bwMode="auto">
            <a:xfrm>
              <a:off x="1283" y="1824"/>
              <a:ext cx="1392" cy="0"/>
            </a:xfrm>
            <a:prstGeom prst="line">
              <a:avLst/>
            </a:prstGeom>
            <a:noFill/>
            <a:ln w="25400">
              <a:solidFill>
                <a:schemeClr val="tx1"/>
              </a:solidFill>
              <a:round/>
              <a:headEnd/>
              <a:tailEnd/>
            </a:ln>
            <a:effectLst/>
          </p:spPr>
          <p:txBody>
            <a:bodyPr wrap="none" anchor="ctr"/>
            <a:lstStyle/>
            <a:p>
              <a:endParaRPr lang="en-US" dirty="0"/>
            </a:p>
          </p:txBody>
        </p:sp>
        <p:sp>
          <p:nvSpPr>
            <p:cNvPr id="45072" name="Line 16"/>
            <p:cNvSpPr>
              <a:spLocks noChangeShapeType="1"/>
            </p:cNvSpPr>
            <p:nvPr/>
          </p:nvSpPr>
          <p:spPr bwMode="auto">
            <a:xfrm flipH="1">
              <a:off x="1427" y="2352"/>
              <a:ext cx="1296" cy="0"/>
            </a:xfrm>
            <a:prstGeom prst="line">
              <a:avLst/>
            </a:prstGeom>
            <a:noFill/>
            <a:ln w="25400">
              <a:solidFill>
                <a:schemeClr val="tx1"/>
              </a:solidFill>
              <a:round/>
              <a:headEnd/>
              <a:tailEnd/>
            </a:ln>
            <a:effectLst/>
          </p:spPr>
          <p:txBody>
            <a:bodyPr/>
            <a:lstStyle/>
            <a:p>
              <a:endParaRPr lang="en-US" dirty="0"/>
            </a:p>
          </p:txBody>
        </p:sp>
      </p:grpSp>
      <p:sp>
        <p:nvSpPr>
          <p:cNvPr id="45077" name="Rectangle 21"/>
          <p:cNvSpPr>
            <a:spLocks noGrp="1" noChangeArrowheads="1"/>
          </p:cNvSpPr>
          <p:nvPr>
            <p:ph type="title"/>
          </p:nvPr>
        </p:nvSpPr>
        <p:spPr/>
        <p:txBody>
          <a:bodyPr/>
          <a:lstStyle/>
          <a:p>
            <a:r>
              <a:rPr lang="en-US" dirty="0"/>
              <a:t>Interest Rate Parity </a:t>
            </a:r>
            <a:r>
              <a:rPr lang="en-US" sz="3600" dirty="0"/>
              <a:t>(Continued)</a:t>
            </a:r>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E98742B-9638-4BF7-AC67-5CFFC9E3C831}" type="slidenum">
              <a:rPr lang="en-US"/>
              <a:pPr/>
              <a:t>45</a:t>
            </a:fld>
            <a:endParaRPr lang="en-US" dirty="0"/>
          </a:p>
        </p:txBody>
      </p:sp>
      <p:sp>
        <p:nvSpPr>
          <p:cNvPr id="47115" name="Rectangle 11"/>
          <p:cNvSpPr>
            <a:spLocks noGrp="1" noChangeArrowheads="1"/>
          </p:cNvSpPr>
          <p:nvPr>
            <p:ph type="title"/>
          </p:nvPr>
        </p:nvSpPr>
        <p:spPr/>
        <p:txBody>
          <a:bodyPr/>
          <a:lstStyle/>
          <a:p>
            <a:r>
              <a:rPr lang="en-US" sz="4000" dirty="0"/>
              <a:t>Which 180-day security (U.S. or </a:t>
            </a:r>
            <a:r>
              <a:rPr lang="en-US" sz="4000" dirty="0" smtClean="0"/>
              <a:t>French) </a:t>
            </a:r>
            <a:r>
              <a:rPr lang="en-US" sz="4000" dirty="0"/>
              <a:t>offers the higher return?</a:t>
            </a:r>
          </a:p>
        </p:txBody>
      </p:sp>
      <p:sp>
        <p:nvSpPr>
          <p:cNvPr id="47116" name="Rectangle 12"/>
          <p:cNvSpPr>
            <a:spLocks noGrp="1" noChangeArrowheads="1"/>
          </p:cNvSpPr>
          <p:nvPr>
            <p:ph type="body" idx="1"/>
          </p:nvPr>
        </p:nvSpPr>
        <p:spPr/>
        <p:txBody>
          <a:bodyPr/>
          <a:lstStyle/>
          <a:p>
            <a:r>
              <a:rPr lang="en-US" sz="2800" dirty="0"/>
              <a:t>A U.S. investor could directly invest in the U.S. security and earn an annualized rate of 6%.</a:t>
            </a:r>
          </a:p>
          <a:p>
            <a:r>
              <a:rPr lang="en-US" sz="2800" dirty="0"/>
              <a:t>Alternatively, the U.S. investor could convert dollars to euros, invest in the </a:t>
            </a:r>
            <a:r>
              <a:rPr lang="en-US" sz="2800" dirty="0" smtClean="0"/>
              <a:t>French security</a:t>
            </a:r>
            <a:r>
              <a:rPr lang="en-US" sz="2800" dirty="0"/>
              <a:t>, and then convert profit back into dollars.  If the return on this strategy is higher than 6%, then the </a:t>
            </a:r>
            <a:r>
              <a:rPr lang="en-US" sz="2800" dirty="0" smtClean="0"/>
              <a:t>French security </a:t>
            </a:r>
            <a:r>
              <a:rPr lang="en-US" sz="2800" dirty="0"/>
              <a:t>has the higher rate.</a:t>
            </a:r>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0B4FC60-936D-444C-9A06-FE0D77010A06}" type="slidenum">
              <a:rPr lang="en-US"/>
              <a:pPr/>
              <a:t>46</a:t>
            </a:fld>
            <a:endParaRPr lang="en-US" dirty="0"/>
          </a:p>
        </p:txBody>
      </p:sp>
      <p:sp>
        <p:nvSpPr>
          <p:cNvPr id="75784" name="Rectangle 8"/>
          <p:cNvSpPr>
            <a:spLocks noGrp="1" noChangeArrowheads="1"/>
          </p:cNvSpPr>
          <p:nvPr>
            <p:ph type="title"/>
          </p:nvPr>
        </p:nvSpPr>
        <p:spPr/>
        <p:txBody>
          <a:bodyPr/>
          <a:lstStyle/>
          <a:p>
            <a:r>
              <a:rPr lang="en-US" sz="4000" dirty="0"/>
              <a:t>What is the return to a U.S. investor in the </a:t>
            </a:r>
            <a:r>
              <a:rPr lang="en-US" sz="4000" dirty="0" smtClean="0"/>
              <a:t>French </a:t>
            </a:r>
            <a:r>
              <a:rPr lang="en-US" sz="4000" dirty="0"/>
              <a:t>security?</a:t>
            </a:r>
          </a:p>
        </p:txBody>
      </p:sp>
      <p:sp>
        <p:nvSpPr>
          <p:cNvPr id="75785" name="Rectangle 9"/>
          <p:cNvSpPr>
            <a:spLocks noGrp="1" noChangeArrowheads="1"/>
          </p:cNvSpPr>
          <p:nvPr>
            <p:ph type="body" idx="1"/>
          </p:nvPr>
        </p:nvSpPr>
        <p:spPr/>
        <p:txBody>
          <a:bodyPr/>
          <a:lstStyle/>
          <a:p>
            <a:r>
              <a:rPr lang="en-US" dirty="0"/>
              <a:t>Buy $1,000 worth of euros in the spot market:</a:t>
            </a:r>
          </a:p>
          <a:p>
            <a:pPr>
              <a:buFont typeface="Wingdings" pitchFamily="2" charset="2"/>
              <a:buNone/>
            </a:pPr>
            <a:r>
              <a:rPr lang="en-US" dirty="0"/>
              <a:t>    $1,000(0.80 euros/$) = 800 euros.</a:t>
            </a:r>
          </a:p>
          <a:p>
            <a:r>
              <a:rPr lang="en-US" dirty="0" smtClean="0"/>
              <a:t>French investment </a:t>
            </a:r>
            <a:r>
              <a:rPr lang="en-US" dirty="0"/>
              <a:t>return (in euros):</a:t>
            </a:r>
          </a:p>
          <a:p>
            <a:pPr>
              <a:buFont typeface="Wingdings" pitchFamily="2" charset="2"/>
              <a:buNone/>
            </a:pPr>
            <a:r>
              <a:rPr lang="en-US" dirty="0"/>
              <a:t>     800(1.02)= 816 euros.</a:t>
            </a:r>
          </a:p>
        </p:txBody>
      </p:sp>
      <p:sp>
        <p:nvSpPr>
          <p:cNvPr id="75783" name="Rectangle 7"/>
          <p:cNvSpPr>
            <a:spLocks noChangeArrowheads="1"/>
          </p:cNvSpPr>
          <p:nvPr/>
        </p:nvSpPr>
        <p:spPr bwMode="auto">
          <a:xfrm>
            <a:off x="7597775" y="5854700"/>
            <a:ext cx="1165225" cy="393700"/>
          </a:xfrm>
          <a:prstGeom prst="rect">
            <a:avLst/>
          </a:prstGeom>
          <a:noFill/>
          <a:ln w="12700">
            <a:noFill/>
            <a:miter lim="800000"/>
            <a:headEnd/>
            <a:tailEnd/>
          </a:ln>
          <a:effectLst/>
        </p:spPr>
        <p:txBody>
          <a:bodyPr wrap="none" lIns="90488" tIns="44450" rIns="90488" bIns="44450">
            <a:spAutoFit/>
          </a:bodyPr>
          <a:lstStyle/>
          <a:p>
            <a:r>
              <a:rPr lang="en-US" sz="2000" b="1" dirty="0"/>
              <a:t>(More...)</a:t>
            </a:r>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83F792C-C737-4621-A62F-9948E93DDE2B}" type="slidenum">
              <a:rPr lang="en-US"/>
              <a:pPr/>
              <a:t>47</a:t>
            </a:fld>
            <a:endParaRPr lang="en-US" dirty="0"/>
          </a:p>
        </p:txBody>
      </p:sp>
      <p:sp>
        <p:nvSpPr>
          <p:cNvPr id="49156" name="Rectangle 4"/>
          <p:cNvSpPr>
            <a:spLocks noGrp="1" noChangeArrowheads="1"/>
          </p:cNvSpPr>
          <p:nvPr>
            <p:ph type="title"/>
          </p:nvPr>
        </p:nvSpPr>
        <p:spPr/>
        <p:txBody>
          <a:bodyPr/>
          <a:lstStyle/>
          <a:p>
            <a:r>
              <a:rPr lang="en-US" dirty="0"/>
              <a:t>U.S. Return </a:t>
            </a:r>
            <a:r>
              <a:rPr lang="en-US" sz="3600" dirty="0"/>
              <a:t>(Continued)</a:t>
            </a:r>
          </a:p>
        </p:txBody>
      </p:sp>
      <p:sp>
        <p:nvSpPr>
          <p:cNvPr id="49157" name="Rectangle 5"/>
          <p:cNvSpPr>
            <a:spLocks noGrp="1" noChangeArrowheads="1"/>
          </p:cNvSpPr>
          <p:nvPr>
            <p:ph type="body" idx="1"/>
          </p:nvPr>
        </p:nvSpPr>
        <p:spPr/>
        <p:txBody>
          <a:bodyPr/>
          <a:lstStyle/>
          <a:p>
            <a:pPr>
              <a:lnSpc>
                <a:spcPct val="90000"/>
              </a:lnSpc>
            </a:pPr>
            <a:r>
              <a:rPr lang="en-US" sz="2800" dirty="0"/>
              <a:t>Buy contract today to exchange 816 euros in 180 days at forward rate of 1.2700  dollars/euro.</a:t>
            </a:r>
          </a:p>
          <a:p>
            <a:pPr>
              <a:lnSpc>
                <a:spcPct val="90000"/>
              </a:lnSpc>
            </a:pPr>
            <a:r>
              <a:rPr lang="en-US" sz="2800" dirty="0"/>
              <a:t>At end of 180 days, convert euro investment to dollars:</a:t>
            </a:r>
          </a:p>
          <a:p>
            <a:pPr>
              <a:lnSpc>
                <a:spcPct val="90000"/>
              </a:lnSpc>
              <a:buFont typeface="Wingdings" pitchFamily="2" charset="2"/>
              <a:buNone/>
            </a:pPr>
            <a:r>
              <a:rPr lang="en-US" sz="2800" dirty="0"/>
              <a:t>		€816 (1.2700 $/€) = $1,036.32.</a:t>
            </a:r>
          </a:p>
          <a:p>
            <a:pPr>
              <a:lnSpc>
                <a:spcPct val="90000"/>
              </a:lnSpc>
            </a:pPr>
            <a:r>
              <a:rPr lang="en-US" sz="2800" dirty="0"/>
              <a:t>Calculate the rate of return:</a:t>
            </a:r>
          </a:p>
          <a:p>
            <a:pPr>
              <a:lnSpc>
                <a:spcPct val="90000"/>
              </a:lnSpc>
              <a:buFont typeface="Wingdings" pitchFamily="2" charset="2"/>
              <a:buNone/>
            </a:pPr>
            <a:r>
              <a:rPr lang="en-US" sz="2800" dirty="0"/>
              <a:t>      $36.32/$1,000 = 3.632% per 180 days</a:t>
            </a:r>
          </a:p>
          <a:p>
            <a:pPr>
              <a:lnSpc>
                <a:spcPct val="90000"/>
              </a:lnSpc>
              <a:buFont typeface="Wingdings" pitchFamily="2" charset="2"/>
              <a:buNone/>
            </a:pPr>
            <a:r>
              <a:rPr lang="en-US" sz="2800" dirty="0"/>
              <a:t>                            = 7.26% per year.</a:t>
            </a:r>
          </a:p>
        </p:txBody>
      </p:sp>
      <p:sp>
        <p:nvSpPr>
          <p:cNvPr id="49155" name="Rectangle 3"/>
          <p:cNvSpPr>
            <a:spLocks noChangeArrowheads="1"/>
          </p:cNvSpPr>
          <p:nvPr/>
        </p:nvSpPr>
        <p:spPr bwMode="auto">
          <a:xfrm>
            <a:off x="7467600" y="6019800"/>
            <a:ext cx="1165225" cy="393700"/>
          </a:xfrm>
          <a:prstGeom prst="rect">
            <a:avLst/>
          </a:prstGeom>
          <a:noFill/>
          <a:ln w="12700">
            <a:noFill/>
            <a:miter lim="800000"/>
            <a:headEnd/>
            <a:tailEnd/>
          </a:ln>
          <a:effectLst/>
        </p:spPr>
        <p:txBody>
          <a:bodyPr wrap="none" lIns="90488" tIns="44450" rIns="90488" bIns="44450">
            <a:spAutoFit/>
          </a:bodyPr>
          <a:lstStyle/>
          <a:p>
            <a:r>
              <a:rPr lang="en-US" sz="2000" b="1" dirty="0"/>
              <a:t>(More...)</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7DBC674-AA70-4B7F-A819-DA9A8E7A5957}" type="slidenum">
              <a:rPr lang="en-US"/>
              <a:pPr/>
              <a:t>48</a:t>
            </a:fld>
            <a:endParaRPr lang="en-US" dirty="0"/>
          </a:p>
        </p:txBody>
      </p:sp>
      <p:sp>
        <p:nvSpPr>
          <p:cNvPr id="51208" name="Rectangle 8"/>
          <p:cNvSpPr>
            <a:spLocks noGrp="1" noChangeArrowheads="1"/>
          </p:cNvSpPr>
          <p:nvPr>
            <p:ph type="title"/>
          </p:nvPr>
        </p:nvSpPr>
        <p:spPr/>
        <p:txBody>
          <a:bodyPr/>
          <a:lstStyle/>
          <a:p>
            <a:r>
              <a:rPr lang="en-US" sz="3600" dirty="0"/>
              <a:t>The </a:t>
            </a:r>
            <a:r>
              <a:rPr lang="en-US" sz="3600" dirty="0" smtClean="0"/>
              <a:t>French security </a:t>
            </a:r>
            <a:r>
              <a:rPr lang="en-US" sz="3600" dirty="0"/>
              <a:t>has highest return, even with lower interest rate.</a:t>
            </a:r>
          </a:p>
        </p:txBody>
      </p:sp>
      <p:sp>
        <p:nvSpPr>
          <p:cNvPr id="51209" name="Rectangle 9"/>
          <p:cNvSpPr>
            <a:spLocks noGrp="1" noChangeArrowheads="1"/>
          </p:cNvSpPr>
          <p:nvPr>
            <p:ph type="body" idx="1"/>
          </p:nvPr>
        </p:nvSpPr>
        <p:spPr/>
        <p:txBody>
          <a:bodyPr/>
          <a:lstStyle/>
          <a:p>
            <a:r>
              <a:rPr lang="en-US" dirty="0"/>
              <a:t>U.S. rate is 6%, so </a:t>
            </a:r>
            <a:r>
              <a:rPr lang="en-US" dirty="0" smtClean="0"/>
              <a:t>French securities </a:t>
            </a:r>
            <a:r>
              <a:rPr lang="en-US" dirty="0"/>
              <a:t>at 7.26% offer a higher rate of return to U.S. investors.</a:t>
            </a:r>
          </a:p>
          <a:p>
            <a:r>
              <a:rPr lang="en-US" dirty="0"/>
              <a:t>But could such a situation exist for very long?</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BE42890-47ED-41CD-8BCC-052CA356C6BF}" type="slidenum">
              <a:rPr lang="en-US"/>
              <a:pPr/>
              <a:t>49</a:t>
            </a:fld>
            <a:endParaRPr lang="en-US" dirty="0"/>
          </a:p>
        </p:txBody>
      </p:sp>
      <p:sp>
        <p:nvSpPr>
          <p:cNvPr id="77829" name="Rectangle 1029"/>
          <p:cNvSpPr>
            <a:spLocks noGrp="1" noChangeArrowheads="1"/>
          </p:cNvSpPr>
          <p:nvPr>
            <p:ph type="title"/>
          </p:nvPr>
        </p:nvSpPr>
        <p:spPr/>
        <p:txBody>
          <a:bodyPr/>
          <a:lstStyle/>
          <a:p>
            <a:r>
              <a:rPr lang="en-US" dirty="0"/>
              <a:t>Arbitrage</a:t>
            </a:r>
          </a:p>
        </p:txBody>
      </p:sp>
      <p:sp>
        <p:nvSpPr>
          <p:cNvPr id="77830" name="Rectangle 1030"/>
          <p:cNvSpPr>
            <a:spLocks noGrp="1" noChangeArrowheads="1"/>
          </p:cNvSpPr>
          <p:nvPr>
            <p:ph type="body" idx="1"/>
          </p:nvPr>
        </p:nvSpPr>
        <p:spPr/>
        <p:txBody>
          <a:bodyPr/>
          <a:lstStyle/>
          <a:p>
            <a:r>
              <a:rPr lang="en-US" dirty="0"/>
              <a:t>Traders could borrow at the U.S. rate, convert to euros at the spot rate, and simultaneously lock in the forward rate and invest in </a:t>
            </a:r>
            <a:r>
              <a:rPr lang="en-US" dirty="0" smtClean="0"/>
              <a:t>French securities</a:t>
            </a:r>
            <a:r>
              <a:rPr lang="en-US" dirty="0"/>
              <a:t>.</a:t>
            </a:r>
          </a:p>
          <a:p>
            <a:r>
              <a:rPr lang="en-US" dirty="0"/>
              <a:t>This would produce arbitrage: a positive cash flow, with no risk and none of the traders own money invested.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8EF7D66-76C2-4996-8F28-81F63B107922}" type="slidenum">
              <a:rPr lang="en-US"/>
              <a:pPr/>
              <a:t>5</a:t>
            </a:fld>
            <a:endParaRPr lang="en-US" dirty="0"/>
          </a:p>
        </p:txBody>
      </p:sp>
      <p:sp>
        <p:nvSpPr>
          <p:cNvPr id="6153" name="Rectangle 9"/>
          <p:cNvSpPr>
            <a:spLocks noGrp="1" noChangeArrowheads="1"/>
          </p:cNvSpPr>
          <p:nvPr>
            <p:ph type="title"/>
          </p:nvPr>
        </p:nvSpPr>
        <p:spPr/>
        <p:txBody>
          <a:bodyPr/>
          <a:lstStyle/>
          <a:p>
            <a:r>
              <a:rPr lang="en-US" dirty="0"/>
              <a:t>What is a multinational corporation?</a:t>
            </a:r>
          </a:p>
        </p:txBody>
      </p:sp>
      <p:sp>
        <p:nvSpPr>
          <p:cNvPr id="6154" name="Rectangle 10"/>
          <p:cNvSpPr>
            <a:spLocks noGrp="1" noChangeArrowheads="1"/>
          </p:cNvSpPr>
          <p:nvPr>
            <p:ph type="body" idx="1"/>
          </p:nvPr>
        </p:nvSpPr>
        <p:spPr/>
        <p:txBody>
          <a:bodyPr/>
          <a:lstStyle/>
          <a:p>
            <a:r>
              <a:rPr lang="en-US" dirty="0"/>
              <a:t>A multinational corporation is one that operates in two or more countries.</a:t>
            </a:r>
          </a:p>
          <a:p>
            <a:r>
              <a:rPr lang="en-US" dirty="0"/>
              <a:t>At one time, most multinationals produced and sold in just a few countries.</a:t>
            </a:r>
          </a:p>
          <a:p>
            <a:r>
              <a:rPr lang="en-US" dirty="0"/>
              <a:t>Today, many multinationals have world-wide production and sales. </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8F2931B-DAC7-421F-981A-7DA8F3CE1381}" type="slidenum">
              <a:rPr lang="en-US"/>
              <a:pPr/>
              <a:t>50</a:t>
            </a:fld>
            <a:endParaRPr lang="en-US" dirty="0"/>
          </a:p>
        </p:txBody>
      </p:sp>
      <p:sp>
        <p:nvSpPr>
          <p:cNvPr id="79876" name="Rectangle 4"/>
          <p:cNvSpPr>
            <a:spLocks noGrp="1" noChangeArrowheads="1"/>
          </p:cNvSpPr>
          <p:nvPr>
            <p:ph type="title"/>
          </p:nvPr>
        </p:nvSpPr>
        <p:spPr/>
        <p:txBody>
          <a:bodyPr/>
          <a:lstStyle/>
          <a:p>
            <a:r>
              <a:rPr lang="en-US" dirty="0"/>
              <a:t>Impact of Arbitrage Activities</a:t>
            </a:r>
          </a:p>
        </p:txBody>
      </p:sp>
      <p:sp>
        <p:nvSpPr>
          <p:cNvPr id="79877" name="Rectangle 5"/>
          <p:cNvSpPr>
            <a:spLocks noGrp="1" noChangeArrowheads="1"/>
          </p:cNvSpPr>
          <p:nvPr>
            <p:ph type="body" idx="1"/>
          </p:nvPr>
        </p:nvSpPr>
        <p:spPr/>
        <p:txBody>
          <a:bodyPr/>
          <a:lstStyle/>
          <a:p>
            <a:r>
              <a:rPr lang="en-US" dirty="0"/>
              <a:t>Traders would recognize the arbitrage opportunity and make huge investments.</a:t>
            </a:r>
          </a:p>
          <a:p>
            <a:r>
              <a:rPr lang="en-US" dirty="0"/>
              <a:t>Their actions would tend to move interest rates, forward rates, and spot rates to parity.</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58A2420-04A1-441B-9787-61CC3AE976A8}" type="slidenum">
              <a:rPr lang="en-US"/>
              <a:pPr/>
              <a:t>51</a:t>
            </a:fld>
            <a:endParaRPr lang="en-US" dirty="0"/>
          </a:p>
        </p:txBody>
      </p:sp>
      <p:sp>
        <p:nvSpPr>
          <p:cNvPr id="53255" name="Rectangle 7"/>
          <p:cNvSpPr>
            <a:spLocks noGrp="1" noChangeArrowheads="1"/>
          </p:cNvSpPr>
          <p:nvPr>
            <p:ph type="title"/>
          </p:nvPr>
        </p:nvSpPr>
        <p:spPr/>
        <p:txBody>
          <a:bodyPr/>
          <a:lstStyle/>
          <a:p>
            <a:r>
              <a:rPr lang="en-US" dirty="0"/>
              <a:t>What is purchasing power parity?</a:t>
            </a:r>
          </a:p>
        </p:txBody>
      </p:sp>
      <p:sp>
        <p:nvSpPr>
          <p:cNvPr id="53256" name="Rectangle 8"/>
          <p:cNvSpPr>
            <a:spLocks noGrp="1" noChangeArrowheads="1"/>
          </p:cNvSpPr>
          <p:nvPr>
            <p:ph type="body" idx="1"/>
          </p:nvPr>
        </p:nvSpPr>
        <p:spPr/>
        <p:txBody>
          <a:bodyPr/>
          <a:lstStyle/>
          <a:p>
            <a:r>
              <a:rPr lang="en-US" dirty="0"/>
              <a:t>Purchasing power parity implies that the level of exchange rates adjusts so that identical goods cost the same amount in different countries.</a:t>
            </a:r>
          </a:p>
          <a:p>
            <a:pPr>
              <a:buFont typeface="Wingdings" pitchFamily="2" charset="2"/>
              <a:buNone/>
            </a:pPr>
            <a:r>
              <a:rPr lang="en-US" dirty="0"/>
              <a:t>               P</a:t>
            </a:r>
            <a:r>
              <a:rPr lang="en-US" baseline="-25000" dirty="0"/>
              <a:t>h</a:t>
            </a:r>
            <a:r>
              <a:rPr lang="en-US" dirty="0"/>
              <a:t> = P</a:t>
            </a:r>
            <a:r>
              <a:rPr lang="en-US" baseline="-25000" dirty="0"/>
              <a:t>f</a:t>
            </a:r>
            <a:r>
              <a:rPr lang="en-US" dirty="0"/>
              <a:t>(Spot rate),</a:t>
            </a:r>
          </a:p>
          <a:p>
            <a:pPr>
              <a:buFont typeface="Wingdings" pitchFamily="2" charset="2"/>
              <a:buNone/>
            </a:pPr>
            <a:r>
              <a:rPr lang="en-US" dirty="0"/>
              <a:t>				or</a:t>
            </a:r>
          </a:p>
          <a:p>
            <a:pPr>
              <a:buFont typeface="Wingdings" pitchFamily="2" charset="2"/>
              <a:buNone/>
            </a:pPr>
            <a:r>
              <a:rPr lang="en-US" dirty="0"/>
              <a:t>               Spot rate = P</a:t>
            </a:r>
            <a:r>
              <a:rPr lang="en-US" baseline="-25000" dirty="0"/>
              <a:t>h</a:t>
            </a:r>
            <a:r>
              <a:rPr lang="en-US" dirty="0"/>
              <a:t>/P</a:t>
            </a:r>
            <a:r>
              <a:rPr lang="en-US" baseline="-25000" dirty="0"/>
              <a:t>f</a:t>
            </a:r>
            <a:r>
              <a:rPr lang="en-US" dirty="0"/>
              <a:t>.</a:t>
            </a:r>
          </a:p>
        </p:txBody>
      </p:sp>
    </p:spTree>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BCB71C5-A98F-42F0-B5A4-4416F6FB3233}" type="slidenum">
              <a:rPr lang="en-US"/>
              <a:pPr/>
              <a:t>52</a:t>
            </a:fld>
            <a:endParaRPr lang="en-US" dirty="0"/>
          </a:p>
        </p:txBody>
      </p:sp>
      <p:sp>
        <p:nvSpPr>
          <p:cNvPr id="55306" name="Rectangle 10"/>
          <p:cNvSpPr>
            <a:spLocks noGrp="1" noChangeArrowheads="1"/>
          </p:cNvSpPr>
          <p:nvPr>
            <p:ph type="title"/>
          </p:nvPr>
        </p:nvSpPr>
        <p:spPr/>
        <p:txBody>
          <a:bodyPr/>
          <a:lstStyle/>
          <a:p>
            <a:r>
              <a:rPr lang="en-US" sz="3200" dirty="0"/>
              <a:t>U.S. </a:t>
            </a:r>
            <a:r>
              <a:rPr lang="en-US" sz="3200" dirty="0" smtClean="0"/>
              <a:t>jerky is </a:t>
            </a:r>
            <a:r>
              <a:rPr lang="en-US" sz="3200" dirty="0"/>
              <a:t>$</a:t>
            </a:r>
            <a:r>
              <a:rPr lang="en-US" sz="3200" dirty="0" smtClean="0"/>
              <a:t>2.00/package.  </a:t>
            </a:r>
            <a:r>
              <a:rPr lang="en-US" sz="3200" dirty="0" smtClean="0"/>
              <a:t/>
            </a:r>
            <a:br>
              <a:rPr lang="en-US" sz="3200" dirty="0" smtClean="0"/>
            </a:br>
            <a:r>
              <a:rPr lang="en-US" sz="3200" dirty="0" smtClean="0"/>
              <a:t>If </a:t>
            </a:r>
            <a:r>
              <a:rPr lang="en-US" sz="3200" dirty="0"/>
              <a:t>purchasing power parity holds, </a:t>
            </a:r>
            <a:r>
              <a:rPr lang="en-US" sz="3200" dirty="0" smtClean="0"/>
              <a:t/>
            </a:r>
            <a:br>
              <a:rPr lang="en-US" sz="3200" dirty="0" smtClean="0"/>
            </a:br>
            <a:r>
              <a:rPr lang="en-US" sz="3200" dirty="0" smtClean="0"/>
              <a:t>what </a:t>
            </a:r>
            <a:r>
              <a:rPr lang="en-US" sz="3200" dirty="0"/>
              <a:t>is price in </a:t>
            </a:r>
            <a:r>
              <a:rPr lang="en-US" sz="3200" dirty="0" smtClean="0"/>
              <a:t>France?</a:t>
            </a:r>
            <a:endParaRPr lang="en-US" sz="3200" dirty="0"/>
          </a:p>
        </p:txBody>
      </p:sp>
      <p:sp>
        <p:nvSpPr>
          <p:cNvPr id="55307" name="Rectangle 11"/>
          <p:cNvSpPr>
            <a:spLocks noGrp="1" noChangeArrowheads="1"/>
          </p:cNvSpPr>
          <p:nvPr>
            <p:ph type="body" idx="1"/>
          </p:nvPr>
        </p:nvSpPr>
        <p:spPr/>
        <p:txBody>
          <a:bodyPr/>
          <a:lstStyle/>
          <a:p>
            <a:r>
              <a:rPr lang="en-US" dirty="0"/>
              <a:t>Spot rate = P</a:t>
            </a:r>
            <a:r>
              <a:rPr lang="en-US" baseline="-25000" dirty="0"/>
              <a:t>h</a:t>
            </a:r>
            <a:r>
              <a:rPr lang="en-US" dirty="0"/>
              <a:t>/P</a:t>
            </a:r>
            <a:r>
              <a:rPr lang="en-US" baseline="-25000" dirty="0"/>
              <a:t>f</a:t>
            </a:r>
            <a:r>
              <a:rPr lang="en-US" dirty="0"/>
              <a:t>. </a:t>
            </a:r>
          </a:p>
          <a:p>
            <a:pPr>
              <a:buFont typeface="Wingdings" pitchFamily="2" charset="2"/>
              <a:buNone/>
            </a:pPr>
            <a:r>
              <a:rPr lang="en-US" dirty="0"/>
              <a:t>	   $1.2500= $2.00/P</a:t>
            </a:r>
            <a:r>
              <a:rPr lang="en-US" baseline="-25000" dirty="0"/>
              <a:t>f</a:t>
            </a:r>
          </a:p>
          <a:p>
            <a:pPr>
              <a:buFont typeface="Wingdings" pitchFamily="2" charset="2"/>
              <a:buNone/>
            </a:pPr>
            <a:r>
              <a:rPr lang="en-US" dirty="0"/>
              <a:t>			P</a:t>
            </a:r>
            <a:r>
              <a:rPr lang="en-US" baseline="-25000" dirty="0"/>
              <a:t>f </a:t>
            </a:r>
            <a:r>
              <a:rPr lang="en-US" dirty="0"/>
              <a:t>= $2.00/$1.2500</a:t>
            </a:r>
          </a:p>
          <a:p>
            <a:pPr>
              <a:buFont typeface="Wingdings" pitchFamily="2" charset="2"/>
              <a:buNone/>
            </a:pPr>
            <a:r>
              <a:rPr lang="en-US" dirty="0"/>
              <a:t>                  = 1.6 euros. </a:t>
            </a:r>
          </a:p>
          <a:p>
            <a:endParaRPr lang="en-US" dirty="0"/>
          </a:p>
          <a:p>
            <a:r>
              <a:rPr lang="en-US" dirty="0"/>
              <a:t>Do interest rate and purchasing power  parity hold exactly at any point in time?</a:t>
            </a:r>
          </a:p>
        </p:txBody>
      </p:sp>
    </p:spTree>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AE35456-E385-4EE3-AEAA-799747E8C298}" type="slidenum">
              <a:rPr lang="en-US"/>
              <a:pPr/>
              <a:t>53</a:t>
            </a:fld>
            <a:endParaRPr lang="en-US" dirty="0"/>
          </a:p>
        </p:txBody>
      </p:sp>
      <p:sp>
        <p:nvSpPr>
          <p:cNvPr id="57355" name="Rectangle 1035"/>
          <p:cNvSpPr>
            <a:spLocks noGrp="1" noChangeArrowheads="1"/>
          </p:cNvSpPr>
          <p:nvPr>
            <p:ph type="title"/>
          </p:nvPr>
        </p:nvSpPr>
        <p:spPr/>
        <p:txBody>
          <a:bodyPr/>
          <a:lstStyle/>
          <a:p>
            <a:r>
              <a:rPr lang="en-US" sz="3600" dirty="0"/>
              <a:t>Impact of relative Inflation on Interest Rates and Exchange Rates</a:t>
            </a:r>
          </a:p>
        </p:txBody>
      </p:sp>
      <p:sp>
        <p:nvSpPr>
          <p:cNvPr id="57356" name="Rectangle 1036"/>
          <p:cNvSpPr>
            <a:spLocks noGrp="1" noChangeArrowheads="1"/>
          </p:cNvSpPr>
          <p:nvPr>
            <p:ph type="body" idx="1"/>
          </p:nvPr>
        </p:nvSpPr>
        <p:spPr/>
        <p:txBody>
          <a:bodyPr/>
          <a:lstStyle/>
          <a:p>
            <a:r>
              <a:rPr lang="en-US" sz="2800" dirty="0"/>
              <a:t>Lower inflation leads to lower interest rates, so borrowing in low-interest countries may appear attractive to multinational firms.</a:t>
            </a:r>
          </a:p>
          <a:p>
            <a:r>
              <a:rPr lang="en-US" sz="2800" dirty="0"/>
              <a:t>However, currencies in low-inflation countries tend to appreciate against those in high-inflation rate countries, so the true interest cost increases over the life of the loan.</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289A539-2E7F-4216-9F74-5622D44BFFDE}" type="slidenum">
              <a:rPr lang="en-US"/>
              <a:pPr/>
              <a:t>54</a:t>
            </a:fld>
            <a:endParaRPr lang="en-US" dirty="0"/>
          </a:p>
        </p:txBody>
      </p:sp>
      <p:sp>
        <p:nvSpPr>
          <p:cNvPr id="59401" name="Rectangle 1033"/>
          <p:cNvSpPr>
            <a:spLocks noGrp="1" noChangeArrowheads="1"/>
          </p:cNvSpPr>
          <p:nvPr>
            <p:ph type="title"/>
          </p:nvPr>
        </p:nvSpPr>
        <p:spPr/>
        <p:txBody>
          <a:bodyPr/>
          <a:lstStyle/>
          <a:p>
            <a:r>
              <a:rPr lang="en-US" dirty="0"/>
              <a:t>Describe the international money and capital markets.</a:t>
            </a:r>
          </a:p>
        </p:txBody>
      </p:sp>
      <p:sp>
        <p:nvSpPr>
          <p:cNvPr id="59402" name="Rectangle 1034"/>
          <p:cNvSpPr>
            <a:spLocks noGrp="1" noChangeArrowheads="1"/>
          </p:cNvSpPr>
          <p:nvPr>
            <p:ph type="body" idx="1"/>
          </p:nvPr>
        </p:nvSpPr>
        <p:spPr/>
        <p:txBody>
          <a:bodyPr/>
          <a:lstStyle/>
          <a:p>
            <a:pPr>
              <a:lnSpc>
                <a:spcPct val="90000"/>
              </a:lnSpc>
            </a:pPr>
            <a:r>
              <a:rPr lang="en-US" dirty="0"/>
              <a:t>Eurodollar markets</a:t>
            </a:r>
          </a:p>
          <a:p>
            <a:pPr lvl="1">
              <a:lnSpc>
                <a:spcPct val="90000"/>
              </a:lnSpc>
            </a:pPr>
            <a:r>
              <a:rPr lang="en-US" dirty="0"/>
              <a:t>Dollars held outside the U.S.</a:t>
            </a:r>
          </a:p>
          <a:p>
            <a:pPr lvl="1">
              <a:lnSpc>
                <a:spcPct val="90000"/>
              </a:lnSpc>
            </a:pPr>
            <a:r>
              <a:rPr lang="en-US" dirty="0"/>
              <a:t>Mostly Europe, but also elsewhere</a:t>
            </a:r>
          </a:p>
          <a:p>
            <a:pPr>
              <a:lnSpc>
                <a:spcPct val="90000"/>
              </a:lnSpc>
            </a:pPr>
            <a:r>
              <a:rPr lang="en-US" dirty="0"/>
              <a:t>International bonds</a:t>
            </a:r>
          </a:p>
          <a:p>
            <a:pPr lvl="1">
              <a:lnSpc>
                <a:spcPct val="90000"/>
              </a:lnSpc>
            </a:pPr>
            <a:r>
              <a:rPr lang="en-US" dirty="0"/>
              <a:t>Foreign bonds:  Sold by foreign borrower, but denominated in the currency of the country of issue.</a:t>
            </a:r>
          </a:p>
          <a:p>
            <a:pPr lvl="1">
              <a:lnSpc>
                <a:spcPct val="90000"/>
              </a:lnSpc>
            </a:pPr>
            <a:r>
              <a:rPr lang="en-US" dirty="0"/>
              <a:t>Eurobonds:  Sold in country other than the one in whose currency it is denominated.</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03A2A9C-9366-4EA5-A79E-227F2F610F45}" type="slidenum">
              <a:rPr lang="en-US"/>
              <a:pPr/>
              <a:t>55</a:t>
            </a:fld>
            <a:endParaRPr lang="en-US" dirty="0"/>
          </a:p>
        </p:txBody>
      </p:sp>
      <p:sp>
        <p:nvSpPr>
          <p:cNvPr id="61447" name="Rectangle 7"/>
          <p:cNvSpPr>
            <a:spLocks noGrp="1" noChangeArrowheads="1"/>
          </p:cNvSpPr>
          <p:nvPr>
            <p:ph type="title"/>
          </p:nvPr>
        </p:nvSpPr>
        <p:spPr/>
        <p:txBody>
          <a:bodyPr/>
          <a:lstStyle/>
          <a:p>
            <a:r>
              <a:rPr lang="en-US" sz="3600" dirty="0"/>
              <a:t>To what extent do capital structures vary across different countries?</a:t>
            </a:r>
          </a:p>
        </p:txBody>
      </p:sp>
      <p:sp>
        <p:nvSpPr>
          <p:cNvPr id="61448" name="Rectangle 8"/>
          <p:cNvSpPr>
            <a:spLocks noGrp="1" noChangeArrowheads="1"/>
          </p:cNvSpPr>
          <p:nvPr>
            <p:ph type="body" idx="1"/>
          </p:nvPr>
        </p:nvSpPr>
        <p:spPr>
          <a:xfrm>
            <a:off x="1182688" y="1828800"/>
            <a:ext cx="7772400" cy="4114800"/>
          </a:xfrm>
        </p:spPr>
        <p:txBody>
          <a:bodyPr/>
          <a:lstStyle/>
          <a:p>
            <a:r>
              <a:rPr lang="en-US" dirty="0"/>
              <a:t>Early studies suggested that average capital structures varied widely among the large industrial countries.</a:t>
            </a:r>
          </a:p>
          <a:p>
            <a:r>
              <a:rPr lang="en-US" dirty="0"/>
              <a:t>However, a recent study, which controlled for differences in accounting practices, suggests that capital structures are more similar across different countries than previously thought.</a:t>
            </a:r>
          </a:p>
        </p:txBody>
      </p:sp>
    </p:spTree>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F83FB6F-19AB-42AF-B6C6-0861FD51B317}" type="slidenum">
              <a:rPr lang="en-US"/>
              <a:pPr/>
              <a:t>56</a:t>
            </a:fld>
            <a:endParaRPr lang="en-US" dirty="0"/>
          </a:p>
        </p:txBody>
      </p:sp>
      <p:sp>
        <p:nvSpPr>
          <p:cNvPr id="65545" name="Rectangle 9"/>
          <p:cNvSpPr>
            <a:spLocks noGrp="1" noChangeArrowheads="1"/>
          </p:cNvSpPr>
          <p:nvPr>
            <p:ph type="title"/>
          </p:nvPr>
        </p:nvSpPr>
        <p:spPr/>
        <p:txBody>
          <a:bodyPr/>
          <a:lstStyle/>
          <a:p>
            <a:r>
              <a:rPr lang="en-US" dirty="0"/>
              <a:t>Multinational Capital Budgeting Decisions</a:t>
            </a:r>
          </a:p>
        </p:txBody>
      </p:sp>
      <p:sp>
        <p:nvSpPr>
          <p:cNvPr id="65546" name="Rectangle 10"/>
          <p:cNvSpPr>
            <a:spLocks noGrp="1" noChangeArrowheads="1"/>
          </p:cNvSpPr>
          <p:nvPr>
            <p:ph type="body" idx="1"/>
          </p:nvPr>
        </p:nvSpPr>
        <p:spPr/>
        <p:txBody>
          <a:bodyPr/>
          <a:lstStyle/>
          <a:p>
            <a:r>
              <a:rPr lang="en-US" dirty="0"/>
              <a:t>Foreign operations are taxed locally, and then funds repatriated may be subject to U.S. taxes.</a:t>
            </a:r>
          </a:p>
          <a:p>
            <a:r>
              <a:rPr lang="en-US" dirty="0"/>
              <a:t>Foreign projects are subject to political risk.</a:t>
            </a:r>
          </a:p>
          <a:p>
            <a:r>
              <a:rPr lang="en-US" dirty="0"/>
              <a:t>Funds repatriated must be converted to U.S. dollars, so exchange rate risk must be taken into account.</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DE33A4A-AC84-45FB-9998-FAFEE4D65B16}" type="slidenum">
              <a:rPr lang="en-US"/>
              <a:pPr/>
              <a:t>57</a:t>
            </a:fld>
            <a:endParaRPr lang="en-US" dirty="0"/>
          </a:p>
        </p:txBody>
      </p:sp>
      <p:sp>
        <p:nvSpPr>
          <p:cNvPr id="168962" name="Rectangle 2"/>
          <p:cNvSpPr>
            <a:spLocks noGrp="1" noChangeArrowheads="1"/>
          </p:cNvSpPr>
          <p:nvPr>
            <p:ph type="title"/>
          </p:nvPr>
        </p:nvSpPr>
        <p:spPr/>
        <p:txBody>
          <a:bodyPr/>
          <a:lstStyle/>
          <a:p>
            <a:r>
              <a:rPr lang="en-US" dirty="0"/>
              <a:t>Foreign Project Analysis</a:t>
            </a:r>
          </a:p>
        </p:txBody>
      </p:sp>
      <p:sp>
        <p:nvSpPr>
          <p:cNvPr id="168963" name="Rectangle 3"/>
          <p:cNvSpPr>
            <a:spLocks noGrp="1" noChangeArrowheads="1"/>
          </p:cNvSpPr>
          <p:nvPr>
            <p:ph type="body" idx="1"/>
          </p:nvPr>
        </p:nvSpPr>
        <p:spPr/>
        <p:txBody>
          <a:bodyPr/>
          <a:lstStyle/>
          <a:p>
            <a:pPr>
              <a:lnSpc>
                <a:spcPct val="90000"/>
              </a:lnSpc>
            </a:pPr>
            <a:r>
              <a:rPr lang="en-US" dirty="0"/>
              <a:t>Project future expected cash flows, denominated in foreign currency</a:t>
            </a:r>
          </a:p>
          <a:p>
            <a:pPr>
              <a:lnSpc>
                <a:spcPct val="90000"/>
              </a:lnSpc>
            </a:pPr>
            <a:r>
              <a:rPr lang="en-US" dirty="0"/>
              <a:t>Use the interest rate parity relationship to convert the future expected foreign cash flows into dollars.</a:t>
            </a:r>
          </a:p>
          <a:p>
            <a:pPr>
              <a:lnSpc>
                <a:spcPct val="90000"/>
              </a:lnSpc>
            </a:pPr>
            <a:r>
              <a:rPr lang="en-US" dirty="0"/>
              <a:t>Discount the dollar denominated cash flows at the risk-adjusted cost of capital for similar U.S. projects.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0168E10-5F98-4712-88C3-FB500F5140A1}" type="slidenum">
              <a:rPr lang="en-US"/>
              <a:pPr/>
              <a:t>58</a:t>
            </a:fld>
            <a:endParaRPr lang="en-US" dirty="0"/>
          </a:p>
        </p:txBody>
      </p:sp>
      <p:sp>
        <p:nvSpPr>
          <p:cNvPr id="169986" name="Rectangle 2"/>
          <p:cNvSpPr>
            <a:spLocks noGrp="1" noChangeArrowheads="1"/>
          </p:cNvSpPr>
          <p:nvPr>
            <p:ph type="title"/>
          </p:nvPr>
        </p:nvSpPr>
        <p:spPr/>
        <p:txBody>
          <a:bodyPr/>
          <a:lstStyle/>
          <a:p>
            <a:r>
              <a:rPr lang="en-US" dirty="0"/>
              <a:t>Capital Budgeting Example</a:t>
            </a:r>
          </a:p>
        </p:txBody>
      </p:sp>
      <p:sp>
        <p:nvSpPr>
          <p:cNvPr id="169987" name="Rectangle 3"/>
          <p:cNvSpPr>
            <a:spLocks noGrp="1" noChangeArrowheads="1"/>
          </p:cNvSpPr>
          <p:nvPr>
            <p:ph type="body" idx="1"/>
          </p:nvPr>
        </p:nvSpPr>
        <p:spPr/>
        <p:txBody>
          <a:bodyPr/>
          <a:lstStyle/>
          <a:p>
            <a:pPr>
              <a:lnSpc>
                <a:spcPct val="90000"/>
              </a:lnSpc>
            </a:pPr>
            <a:r>
              <a:rPr lang="en-US" dirty="0"/>
              <a:t>U.S. company invests in project in Japan.</a:t>
            </a:r>
          </a:p>
          <a:p>
            <a:pPr>
              <a:lnSpc>
                <a:spcPct val="90000"/>
              </a:lnSpc>
            </a:pPr>
            <a:r>
              <a:rPr lang="en-US" dirty="0"/>
              <a:t>Expected future cash flows:</a:t>
            </a:r>
          </a:p>
          <a:p>
            <a:pPr lvl="1">
              <a:lnSpc>
                <a:spcPct val="90000"/>
              </a:lnSpc>
            </a:pPr>
            <a:r>
              <a:rPr lang="en-US" dirty="0"/>
              <a:t>CF</a:t>
            </a:r>
            <a:r>
              <a:rPr lang="en-US" baseline="-25000" dirty="0"/>
              <a:t>0</a:t>
            </a:r>
            <a:r>
              <a:rPr lang="en-US" dirty="0"/>
              <a:t> = - ¥1,000 million.</a:t>
            </a:r>
          </a:p>
          <a:p>
            <a:pPr lvl="1">
              <a:lnSpc>
                <a:spcPct val="90000"/>
              </a:lnSpc>
            </a:pPr>
            <a:r>
              <a:rPr lang="en-US" dirty="0"/>
              <a:t>CF</a:t>
            </a:r>
            <a:r>
              <a:rPr lang="en-US" baseline="-25000" dirty="0"/>
              <a:t>1</a:t>
            </a:r>
            <a:r>
              <a:rPr lang="en-US" dirty="0"/>
              <a:t> =      ¥500 million.</a:t>
            </a:r>
          </a:p>
          <a:p>
            <a:pPr lvl="1">
              <a:lnSpc>
                <a:spcPct val="90000"/>
              </a:lnSpc>
            </a:pPr>
            <a:r>
              <a:rPr lang="en-US" dirty="0"/>
              <a:t>CF</a:t>
            </a:r>
            <a:r>
              <a:rPr lang="en-US" baseline="-25000" dirty="0"/>
              <a:t>2</a:t>
            </a:r>
            <a:r>
              <a:rPr lang="en-US" dirty="0"/>
              <a:t> =      ¥800 million.</a:t>
            </a:r>
          </a:p>
          <a:p>
            <a:pPr>
              <a:lnSpc>
                <a:spcPct val="90000"/>
              </a:lnSpc>
            </a:pPr>
            <a:r>
              <a:rPr lang="en-US" dirty="0"/>
              <a:t>Risk-adjusted cost of capital for a </a:t>
            </a:r>
            <a:r>
              <a:rPr lang="en-US" dirty="0" smtClean="0"/>
              <a:t>similar </a:t>
            </a:r>
            <a:r>
              <a:rPr lang="en-US" dirty="0"/>
              <a:t>U.S. project = 10%.</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9FF4D39-620C-49C3-88CC-4F13BFBAB42E}" type="slidenum">
              <a:rPr lang="en-US"/>
              <a:pPr/>
              <a:t>59</a:t>
            </a:fld>
            <a:endParaRPr lang="en-US" dirty="0"/>
          </a:p>
        </p:txBody>
      </p:sp>
      <p:sp>
        <p:nvSpPr>
          <p:cNvPr id="171010" name="Rectangle 2"/>
          <p:cNvSpPr>
            <a:spLocks noGrp="1" noChangeArrowheads="1"/>
          </p:cNvSpPr>
          <p:nvPr>
            <p:ph type="title"/>
          </p:nvPr>
        </p:nvSpPr>
        <p:spPr/>
        <p:txBody>
          <a:bodyPr/>
          <a:lstStyle/>
          <a:p>
            <a:r>
              <a:rPr lang="en-US" dirty="0"/>
              <a:t>Interest Rate and Exchange Rate Data</a:t>
            </a:r>
          </a:p>
        </p:txBody>
      </p:sp>
      <p:sp>
        <p:nvSpPr>
          <p:cNvPr id="171011" name="Rectangle 3"/>
          <p:cNvSpPr>
            <a:spLocks noGrp="1" noChangeArrowheads="1"/>
          </p:cNvSpPr>
          <p:nvPr>
            <p:ph type="body" idx="1"/>
          </p:nvPr>
        </p:nvSpPr>
        <p:spPr/>
        <p:txBody>
          <a:bodyPr/>
          <a:lstStyle/>
          <a:p>
            <a:r>
              <a:rPr lang="en-US" dirty="0"/>
              <a:t>Current spot exchange rate = 110 ¥/$.</a:t>
            </a:r>
          </a:p>
          <a:p>
            <a:r>
              <a:rPr lang="en-US" dirty="0"/>
              <a:t>U.S. government bond rates:</a:t>
            </a:r>
          </a:p>
          <a:p>
            <a:pPr lvl="1"/>
            <a:r>
              <a:rPr lang="en-US" dirty="0"/>
              <a:t>1-year bond = 2.0%</a:t>
            </a:r>
          </a:p>
          <a:p>
            <a:pPr lvl="1"/>
            <a:r>
              <a:rPr lang="en-US" dirty="0"/>
              <a:t>2-year bond = 2.8%</a:t>
            </a:r>
          </a:p>
          <a:p>
            <a:r>
              <a:rPr lang="en-US" dirty="0"/>
              <a:t>Japan government bond rates:</a:t>
            </a:r>
          </a:p>
          <a:p>
            <a:pPr lvl="1"/>
            <a:r>
              <a:rPr lang="en-US" dirty="0"/>
              <a:t>1-year bond = 0.05%</a:t>
            </a:r>
          </a:p>
          <a:p>
            <a:pPr lvl="1"/>
            <a:r>
              <a:rPr lang="en-US" dirty="0"/>
              <a:t>2-year bond = 0.26%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3DFD4FB-69B3-4418-BCDF-40BB491F6956}" type="slidenum">
              <a:rPr lang="en-US"/>
              <a:pPr/>
              <a:t>6</a:t>
            </a:fld>
            <a:endParaRPr lang="en-US" dirty="0"/>
          </a:p>
        </p:txBody>
      </p:sp>
      <p:sp>
        <p:nvSpPr>
          <p:cNvPr id="8201" name="Rectangle 9"/>
          <p:cNvSpPr>
            <a:spLocks noGrp="1" noChangeArrowheads="1"/>
          </p:cNvSpPr>
          <p:nvPr>
            <p:ph type="title"/>
          </p:nvPr>
        </p:nvSpPr>
        <p:spPr/>
        <p:txBody>
          <a:bodyPr/>
          <a:lstStyle/>
          <a:p>
            <a:r>
              <a:rPr lang="en-US" dirty="0"/>
              <a:t>Why do firms expand into </a:t>
            </a:r>
            <a:br>
              <a:rPr lang="en-US" dirty="0"/>
            </a:br>
            <a:r>
              <a:rPr lang="en-US" dirty="0"/>
              <a:t>other countries?</a:t>
            </a:r>
          </a:p>
        </p:txBody>
      </p:sp>
      <p:sp>
        <p:nvSpPr>
          <p:cNvPr id="8202" name="Rectangle 10"/>
          <p:cNvSpPr>
            <a:spLocks noGrp="1" noChangeArrowheads="1"/>
          </p:cNvSpPr>
          <p:nvPr>
            <p:ph type="body" idx="1"/>
          </p:nvPr>
        </p:nvSpPr>
        <p:spPr/>
        <p:txBody>
          <a:bodyPr/>
          <a:lstStyle/>
          <a:p>
            <a:r>
              <a:rPr lang="en-US" dirty="0"/>
              <a:t>To seek new markets.</a:t>
            </a:r>
          </a:p>
          <a:p>
            <a:r>
              <a:rPr lang="en-US" dirty="0"/>
              <a:t>To seek new supplies of raw materials.</a:t>
            </a:r>
          </a:p>
          <a:p>
            <a:r>
              <a:rPr lang="en-US" dirty="0"/>
              <a:t>To gain new technologies.</a:t>
            </a:r>
          </a:p>
          <a:p>
            <a:r>
              <a:rPr lang="en-US" dirty="0"/>
              <a:t>To gain production efficiencies.</a:t>
            </a:r>
          </a:p>
          <a:p>
            <a:r>
              <a:rPr lang="en-US" dirty="0"/>
              <a:t>To avoid political and regulatory obstacles.</a:t>
            </a:r>
          </a:p>
          <a:p>
            <a:r>
              <a:rPr lang="en-US" dirty="0"/>
              <a:t>To reduce risk by diversification.</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4"/>
          <p:cNvSpPr>
            <a:spLocks noGrp="1"/>
          </p:cNvSpPr>
          <p:nvPr>
            <p:ph type="sldNum" sz="quarter" idx="12"/>
          </p:nvPr>
        </p:nvSpPr>
        <p:spPr/>
        <p:txBody>
          <a:bodyPr/>
          <a:lstStyle/>
          <a:p>
            <a:fld id="{7438319C-2FA6-40FC-9D0A-A50DD3E06536}" type="slidenum">
              <a:rPr lang="en-US"/>
              <a:pPr/>
              <a:t>60</a:t>
            </a:fld>
            <a:endParaRPr lang="en-US" dirty="0"/>
          </a:p>
        </p:txBody>
      </p:sp>
      <p:sp>
        <p:nvSpPr>
          <p:cNvPr id="182277" name="Rectangle 5"/>
          <p:cNvSpPr>
            <a:spLocks noGrp="1" noChangeArrowheads="1"/>
          </p:cNvSpPr>
          <p:nvPr>
            <p:ph type="body" idx="4294967295"/>
          </p:nvPr>
        </p:nvSpPr>
        <p:spPr>
          <a:xfrm>
            <a:off x="893763" y="2182813"/>
            <a:ext cx="8250237" cy="3836987"/>
          </a:xfrm>
          <a:noFill/>
          <a:ln/>
        </p:spPr>
        <p:txBody>
          <a:bodyPr lIns="90488" tIns="44450" rIns="90488" bIns="44450"/>
          <a:lstStyle/>
          <a:p>
            <a:pPr marL="0" indent="0">
              <a:buFont typeface="Wingdings" pitchFamily="2" charset="2"/>
              <a:buNone/>
            </a:pPr>
            <a:endParaRPr lang="en-US" dirty="0"/>
          </a:p>
          <a:p>
            <a:pPr marL="0" indent="0">
              <a:spcBef>
                <a:spcPct val="30000"/>
              </a:spcBef>
              <a:buFont typeface="Wingdings" pitchFamily="2" charset="2"/>
              <a:buNone/>
            </a:pPr>
            <a:endParaRPr lang="en-US" dirty="0"/>
          </a:p>
          <a:p>
            <a:pPr marL="0" indent="0">
              <a:buFont typeface="Wingdings" pitchFamily="2" charset="2"/>
              <a:buNone/>
            </a:pPr>
            <a:endParaRPr lang="en-US" sz="2800" dirty="0"/>
          </a:p>
          <a:p>
            <a:pPr marL="0" indent="0">
              <a:buFont typeface="Wingdings" pitchFamily="2" charset="2"/>
              <a:buNone/>
            </a:pPr>
            <a:r>
              <a:rPr lang="en-US" sz="2800" dirty="0" smtClean="0"/>
              <a:t>Exchange </a:t>
            </a:r>
            <a:r>
              <a:rPr lang="en-US" sz="2800" dirty="0"/>
              <a:t>rates are direct quotations.</a:t>
            </a:r>
          </a:p>
          <a:p>
            <a:pPr marL="0" indent="0">
              <a:buFont typeface="Wingdings" pitchFamily="2" charset="2"/>
              <a:buNone/>
            </a:pPr>
            <a:r>
              <a:rPr lang="en-US" sz="2800" dirty="0"/>
              <a:t>r</a:t>
            </a:r>
            <a:r>
              <a:rPr lang="en-US" sz="2800" baseline="-25000" dirty="0"/>
              <a:t>h</a:t>
            </a:r>
            <a:r>
              <a:rPr lang="en-US" sz="2800" dirty="0"/>
              <a:t> = annual interest rate in the home country.</a:t>
            </a:r>
          </a:p>
          <a:p>
            <a:pPr marL="0" indent="0">
              <a:buFont typeface="Wingdings" pitchFamily="2" charset="2"/>
              <a:buNone/>
            </a:pPr>
            <a:r>
              <a:rPr lang="en-US" sz="2800" dirty="0"/>
              <a:t>r</a:t>
            </a:r>
            <a:r>
              <a:rPr lang="en-US" sz="2800" baseline="-25000" dirty="0"/>
              <a:t>f</a:t>
            </a:r>
            <a:r>
              <a:rPr lang="en-US" sz="2800" dirty="0"/>
              <a:t> = annual interest rate in the foreign country.</a:t>
            </a:r>
          </a:p>
        </p:txBody>
      </p:sp>
      <p:sp>
        <p:nvSpPr>
          <p:cNvPr id="182291" name="Rectangle 19"/>
          <p:cNvSpPr>
            <a:spLocks noGrp="1" noChangeArrowheads="1"/>
          </p:cNvSpPr>
          <p:nvPr>
            <p:ph type="title"/>
          </p:nvPr>
        </p:nvSpPr>
        <p:spPr/>
        <p:txBody>
          <a:bodyPr/>
          <a:lstStyle/>
          <a:p>
            <a:r>
              <a:rPr lang="en-US" dirty="0"/>
              <a:t>Multi-year Interest Rate </a:t>
            </a:r>
            <a:br>
              <a:rPr lang="en-US" dirty="0"/>
            </a:br>
            <a:r>
              <a:rPr lang="en-US" dirty="0"/>
              <a:t>Parity</a:t>
            </a:r>
            <a:r>
              <a:rPr lang="en-US" dirty="0">
                <a:solidFill>
                  <a:schemeClr val="bg2"/>
                </a:solidFill>
              </a:rPr>
              <a:t> </a:t>
            </a:r>
            <a:r>
              <a:rPr lang="en-US" dirty="0"/>
              <a:t>Relationship</a:t>
            </a:r>
          </a:p>
        </p:txBody>
      </p:sp>
      <p:grpSp>
        <p:nvGrpSpPr>
          <p:cNvPr id="182302" name="Group 30"/>
          <p:cNvGrpSpPr>
            <a:grpSpLocks/>
          </p:cNvGrpSpPr>
          <p:nvPr/>
        </p:nvGrpSpPr>
        <p:grpSpPr bwMode="auto">
          <a:xfrm>
            <a:off x="1600200" y="2286001"/>
            <a:ext cx="5197475" cy="1455738"/>
            <a:chOff x="1008" y="1200"/>
            <a:chExt cx="3274" cy="917"/>
          </a:xfrm>
        </p:grpSpPr>
        <p:sp>
          <p:nvSpPr>
            <p:cNvPr id="182279" name="Rectangle 7"/>
            <p:cNvSpPr>
              <a:spLocks noChangeArrowheads="1"/>
            </p:cNvSpPr>
            <p:nvPr/>
          </p:nvSpPr>
          <p:spPr bwMode="auto">
            <a:xfrm>
              <a:off x="1008" y="1200"/>
              <a:ext cx="1904" cy="884"/>
            </a:xfrm>
            <a:prstGeom prst="rect">
              <a:avLst/>
            </a:prstGeom>
            <a:noFill/>
            <a:ln w="12700">
              <a:noFill/>
              <a:miter lim="800000"/>
              <a:headEnd/>
              <a:tailEnd/>
            </a:ln>
            <a:effectLst/>
          </p:spPr>
          <p:txBody>
            <a:bodyPr wrap="none" lIns="90488" tIns="44450" rIns="90488" bIns="44450">
              <a:spAutoFit/>
            </a:bodyPr>
            <a:lstStyle/>
            <a:p>
              <a:pPr algn="ctr">
                <a:lnSpc>
                  <a:spcPct val="90000"/>
                </a:lnSpc>
              </a:pPr>
              <a:r>
                <a:rPr lang="en-US" sz="3200" dirty="0">
                  <a:latin typeface="Tahoma" pitchFamily="34" charset="0"/>
                </a:rPr>
                <a:t>Expected future</a:t>
              </a:r>
            </a:p>
            <a:p>
              <a:pPr algn="ctr">
                <a:lnSpc>
                  <a:spcPct val="90000"/>
                </a:lnSpc>
              </a:pPr>
              <a:r>
                <a:rPr lang="en-US" sz="3200" dirty="0">
                  <a:latin typeface="Tahoma" pitchFamily="34" charset="0"/>
                </a:rPr>
                <a:t>exchange rate</a:t>
              </a:r>
            </a:p>
            <a:p>
              <a:pPr algn="ctr">
                <a:lnSpc>
                  <a:spcPct val="90000"/>
                </a:lnSpc>
              </a:pPr>
              <a:r>
                <a:rPr lang="en-US" sz="3200" dirty="0">
                  <a:latin typeface="Tahoma" pitchFamily="34" charset="0"/>
                </a:rPr>
                <a:t>Spot rate</a:t>
              </a:r>
            </a:p>
          </p:txBody>
        </p:sp>
        <p:sp>
          <p:nvSpPr>
            <p:cNvPr id="182281" name="Rectangle 9"/>
            <p:cNvSpPr>
              <a:spLocks noChangeArrowheads="1"/>
            </p:cNvSpPr>
            <p:nvPr/>
          </p:nvSpPr>
          <p:spPr bwMode="auto">
            <a:xfrm>
              <a:off x="3269" y="1440"/>
              <a:ext cx="1013" cy="677"/>
            </a:xfrm>
            <a:prstGeom prst="rect">
              <a:avLst/>
            </a:prstGeom>
            <a:noFill/>
            <a:ln w="12700">
              <a:noFill/>
              <a:miter lim="800000"/>
              <a:headEnd/>
              <a:tailEnd/>
            </a:ln>
            <a:effectLst/>
          </p:spPr>
          <p:txBody>
            <a:bodyPr wrap="none" lIns="90488" tIns="44450" rIns="90488" bIns="44450">
              <a:spAutoFit/>
            </a:bodyPr>
            <a:lstStyle/>
            <a:p>
              <a:pPr algn="ctr">
                <a:spcAft>
                  <a:spcPct val="10000"/>
                </a:spcAft>
              </a:pPr>
              <a:r>
                <a:rPr lang="en-US" sz="3200" dirty="0">
                  <a:latin typeface="Tahoma" pitchFamily="34" charset="0"/>
                </a:rPr>
                <a:t>1 + r</a:t>
              </a:r>
              <a:r>
                <a:rPr lang="en-US" sz="3200" baseline="-25000" dirty="0">
                  <a:latin typeface="Tahoma" pitchFamily="34" charset="0"/>
                </a:rPr>
                <a:t>h   </a:t>
              </a:r>
              <a:r>
                <a:rPr lang="en-US" sz="3200" baseline="30000" dirty="0">
                  <a:latin typeface="Tahoma" pitchFamily="34" charset="0"/>
                </a:rPr>
                <a:t>t</a:t>
              </a:r>
              <a:endParaRPr lang="en-US" sz="3200" dirty="0">
                <a:latin typeface="Tahoma" pitchFamily="34" charset="0"/>
              </a:endParaRPr>
            </a:p>
            <a:p>
              <a:pPr algn="ctr">
                <a:lnSpc>
                  <a:spcPct val="90000"/>
                </a:lnSpc>
              </a:pPr>
              <a:r>
                <a:rPr lang="en-US" sz="3200" dirty="0">
                  <a:latin typeface="Tahoma" pitchFamily="34" charset="0"/>
                </a:rPr>
                <a:t>1 + r</a:t>
              </a:r>
              <a:r>
                <a:rPr lang="en-US" sz="3200" baseline="-25000" dirty="0">
                  <a:latin typeface="Tahoma" pitchFamily="34" charset="0"/>
                </a:rPr>
                <a:t>f   </a:t>
              </a:r>
            </a:p>
          </p:txBody>
        </p:sp>
        <p:sp>
          <p:nvSpPr>
            <p:cNvPr id="182282" name="Line 10"/>
            <p:cNvSpPr>
              <a:spLocks noChangeShapeType="1"/>
            </p:cNvSpPr>
            <p:nvPr/>
          </p:nvSpPr>
          <p:spPr bwMode="auto">
            <a:xfrm>
              <a:off x="3408" y="1798"/>
              <a:ext cx="667" cy="3"/>
            </a:xfrm>
            <a:prstGeom prst="line">
              <a:avLst/>
            </a:prstGeom>
            <a:noFill/>
            <a:ln w="25400">
              <a:solidFill>
                <a:schemeClr val="tx1"/>
              </a:solidFill>
              <a:round/>
              <a:headEnd/>
              <a:tailEnd/>
            </a:ln>
            <a:effectLst/>
          </p:spPr>
          <p:txBody>
            <a:bodyPr wrap="none" anchor="ctr"/>
            <a:lstStyle/>
            <a:p>
              <a:endParaRPr lang="en-US" dirty="0"/>
            </a:p>
          </p:txBody>
        </p:sp>
        <p:sp>
          <p:nvSpPr>
            <p:cNvPr id="182280" name="Rectangle 8"/>
            <p:cNvSpPr>
              <a:spLocks noChangeArrowheads="1"/>
            </p:cNvSpPr>
            <p:nvPr/>
          </p:nvSpPr>
          <p:spPr bwMode="auto">
            <a:xfrm>
              <a:off x="2928" y="1584"/>
              <a:ext cx="300" cy="363"/>
            </a:xfrm>
            <a:prstGeom prst="rect">
              <a:avLst/>
            </a:prstGeom>
            <a:noFill/>
            <a:ln w="12700">
              <a:noFill/>
              <a:miter lim="800000"/>
              <a:headEnd/>
              <a:tailEnd/>
            </a:ln>
            <a:effectLst/>
          </p:spPr>
          <p:txBody>
            <a:bodyPr wrap="none" lIns="90488" tIns="44450" rIns="90488" bIns="44450">
              <a:spAutoFit/>
            </a:bodyPr>
            <a:lstStyle/>
            <a:p>
              <a:r>
                <a:rPr lang="en-US" sz="3200" dirty="0">
                  <a:latin typeface="Tahoma" pitchFamily="34" charset="0"/>
                </a:rPr>
                <a:t>=</a:t>
              </a:r>
            </a:p>
          </p:txBody>
        </p:sp>
        <p:sp>
          <p:nvSpPr>
            <p:cNvPr id="182285" name="AutoShape 13"/>
            <p:cNvSpPr>
              <a:spLocks/>
            </p:cNvSpPr>
            <p:nvPr/>
          </p:nvSpPr>
          <p:spPr bwMode="auto">
            <a:xfrm>
              <a:off x="3312" y="1536"/>
              <a:ext cx="48" cy="528"/>
            </a:xfrm>
            <a:prstGeom prst="leftBracket">
              <a:avLst>
                <a:gd name="adj" fmla="val 91667"/>
              </a:avLst>
            </a:prstGeom>
            <a:noFill/>
            <a:ln w="25400">
              <a:solidFill>
                <a:schemeClr val="tx1"/>
              </a:solidFill>
              <a:round/>
              <a:headEnd/>
              <a:tailEnd/>
            </a:ln>
            <a:effectLst/>
          </p:spPr>
          <p:txBody>
            <a:bodyPr wrap="none" anchor="ctr"/>
            <a:lstStyle/>
            <a:p>
              <a:endParaRPr lang="en-US" dirty="0"/>
            </a:p>
          </p:txBody>
        </p:sp>
        <p:sp>
          <p:nvSpPr>
            <p:cNvPr id="182286" name="AutoShape 14"/>
            <p:cNvSpPr>
              <a:spLocks/>
            </p:cNvSpPr>
            <p:nvPr/>
          </p:nvSpPr>
          <p:spPr bwMode="auto">
            <a:xfrm>
              <a:off x="4080" y="1536"/>
              <a:ext cx="48" cy="528"/>
            </a:xfrm>
            <a:prstGeom prst="rightBracket">
              <a:avLst>
                <a:gd name="adj" fmla="val 91667"/>
              </a:avLst>
            </a:prstGeom>
            <a:noFill/>
            <a:ln w="25400">
              <a:solidFill>
                <a:schemeClr val="tx1"/>
              </a:solidFill>
              <a:round/>
              <a:headEnd/>
              <a:tailEnd/>
            </a:ln>
            <a:effectLst/>
          </p:spPr>
          <p:txBody>
            <a:bodyPr wrap="none" anchor="ctr"/>
            <a:lstStyle/>
            <a:p>
              <a:endParaRPr lang="en-US" dirty="0"/>
            </a:p>
          </p:txBody>
        </p:sp>
        <p:sp>
          <p:nvSpPr>
            <p:cNvPr id="182292" name="Line 20"/>
            <p:cNvSpPr>
              <a:spLocks noChangeShapeType="1"/>
            </p:cNvSpPr>
            <p:nvPr/>
          </p:nvSpPr>
          <p:spPr bwMode="auto">
            <a:xfrm>
              <a:off x="1104" y="1776"/>
              <a:ext cx="1680" cy="0"/>
            </a:xfrm>
            <a:prstGeom prst="line">
              <a:avLst/>
            </a:prstGeom>
            <a:noFill/>
            <a:ln w="25400">
              <a:solidFill>
                <a:schemeClr val="tx1"/>
              </a:solidFill>
              <a:round/>
              <a:headEnd/>
              <a:tailEnd/>
            </a:ln>
            <a:effectLst/>
          </p:spPr>
          <p:txBody>
            <a:bodyPr/>
            <a:lstStyle/>
            <a:p>
              <a:endParaRPr lang="en-US" dirty="0"/>
            </a:p>
          </p:txBody>
        </p:sp>
      </p:grpSp>
    </p:spTree>
  </p:cSld>
  <p:clrMapOvr>
    <a:masterClrMapping/>
  </p:clrMapOvr>
  <p:transition spd="slow"/>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86E7D53-FF5C-49AF-9903-A1CA81300D02}" type="slidenum">
              <a:rPr lang="en-US"/>
              <a:pPr/>
              <a:t>61</a:t>
            </a:fld>
            <a:endParaRPr lang="en-US" dirty="0"/>
          </a:p>
        </p:txBody>
      </p:sp>
      <p:sp>
        <p:nvSpPr>
          <p:cNvPr id="172034" name="Rectangle 2"/>
          <p:cNvSpPr>
            <a:spLocks noGrp="1" noChangeArrowheads="1"/>
          </p:cNvSpPr>
          <p:nvPr>
            <p:ph type="title"/>
          </p:nvPr>
        </p:nvSpPr>
        <p:spPr/>
        <p:txBody>
          <a:bodyPr/>
          <a:lstStyle/>
          <a:p>
            <a:r>
              <a:rPr lang="en-US" dirty="0"/>
              <a:t>Expected Future Exchange Rates </a:t>
            </a:r>
            <a:r>
              <a:rPr lang="en-US" sz="3600" dirty="0"/>
              <a:t>(Continued)</a:t>
            </a:r>
          </a:p>
        </p:txBody>
      </p:sp>
      <p:sp>
        <p:nvSpPr>
          <p:cNvPr id="172035" name="Rectangle 3"/>
          <p:cNvSpPr>
            <a:spLocks noGrp="1" noChangeArrowheads="1"/>
          </p:cNvSpPr>
          <p:nvPr>
            <p:ph type="body" idx="1"/>
          </p:nvPr>
        </p:nvSpPr>
        <p:spPr/>
        <p:txBody>
          <a:bodyPr/>
          <a:lstStyle/>
          <a:p>
            <a:r>
              <a:rPr lang="en-US" dirty="0"/>
              <a:t>Direct spot rate = (1/110 ¥/$) = 0.009091 $/¥.</a:t>
            </a:r>
          </a:p>
          <a:p>
            <a:r>
              <a:rPr lang="en-US" dirty="0"/>
              <a:t>Expected exchange rate in 1 year:</a:t>
            </a:r>
          </a:p>
          <a:p>
            <a:pPr lvl="1">
              <a:buFont typeface="Wingdings" pitchFamily="2" charset="2"/>
              <a:buNone/>
            </a:pPr>
            <a:r>
              <a:rPr lang="en-US" dirty="0"/>
              <a:t>= (Spot rate)[(1+r</a:t>
            </a:r>
            <a:r>
              <a:rPr lang="en-US" baseline="-25000" dirty="0"/>
              <a:t>h</a:t>
            </a:r>
            <a:r>
              <a:rPr lang="en-US" dirty="0"/>
              <a:t>)/(1+r</a:t>
            </a:r>
            <a:r>
              <a:rPr lang="en-US" baseline="-25000" dirty="0"/>
              <a:t>f</a:t>
            </a:r>
            <a:r>
              <a:rPr lang="en-US" dirty="0"/>
              <a:t>)]</a:t>
            </a:r>
            <a:r>
              <a:rPr lang="en-US" baseline="30000" dirty="0"/>
              <a:t>1</a:t>
            </a:r>
            <a:endParaRPr lang="en-US" dirty="0"/>
          </a:p>
          <a:p>
            <a:pPr lvl="1">
              <a:buFont typeface="Wingdings" pitchFamily="2" charset="2"/>
              <a:buNone/>
            </a:pPr>
            <a:r>
              <a:rPr lang="en-US" dirty="0"/>
              <a:t>= (0.009091)(1+0.02)/(1+0.0005)</a:t>
            </a:r>
          </a:p>
          <a:p>
            <a:pPr lvl="1">
              <a:buFont typeface="Wingdings" pitchFamily="2" charset="2"/>
              <a:buNone/>
            </a:pPr>
            <a:r>
              <a:rPr lang="en-US" dirty="0"/>
              <a:t>= 0.009268</a:t>
            </a:r>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160FCC9-4719-482B-8077-1AA986B6C121}" type="slidenum">
              <a:rPr lang="en-US"/>
              <a:pPr/>
              <a:t>62</a:t>
            </a:fld>
            <a:endParaRPr lang="en-US" dirty="0"/>
          </a:p>
        </p:txBody>
      </p:sp>
      <p:sp>
        <p:nvSpPr>
          <p:cNvPr id="174082" name="Rectangle 2"/>
          <p:cNvSpPr>
            <a:spLocks noGrp="1" noChangeArrowheads="1"/>
          </p:cNvSpPr>
          <p:nvPr>
            <p:ph type="title"/>
          </p:nvPr>
        </p:nvSpPr>
        <p:spPr/>
        <p:txBody>
          <a:bodyPr/>
          <a:lstStyle/>
          <a:p>
            <a:r>
              <a:rPr lang="en-US" dirty="0"/>
              <a:t>Expected Future Exchange Rates </a:t>
            </a:r>
            <a:r>
              <a:rPr lang="en-US" sz="3600" dirty="0"/>
              <a:t>(Continued)</a:t>
            </a:r>
          </a:p>
        </p:txBody>
      </p:sp>
      <p:sp>
        <p:nvSpPr>
          <p:cNvPr id="174083" name="Rectangle 3"/>
          <p:cNvSpPr>
            <a:spLocks noGrp="1" noChangeArrowheads="1"/>
          </p:cNvSpPr>
          <p:nvPr>
            <p:ph type="body" idx="1"/>
          </p:nvPr>
        </p:nvSpPr>
        <p:spPr/>
        <p:txBody>
          <a:bodyPr/>
          <a:lstStyle/>
          <a:p>
            <a:r>
              <a:rPr lang="en-US" dirty="0"/>
              <a:t>Expected exchange rate in 2 years:</a:t>
            </a:r>
          </a:p>
          <a:p>
            <a:pPr lvl="1">
              <a:buFont typeface="Wingdings" pitchFamily="2" charset="2"/>
              <a:buNone/>
            </a:pPr>
            <a:r>
              <a:rPr lang="en-US" dirty="0"/>
              <a:t>= (spot rate)[(1+r</a:t>
            </a:r>
            <a:r>
              <a:rPr lang="en-US" baseline="-25000" dirty="0"/>
              <a:t>h</a:t>
            </a:r>
            <a:r>
              <a:rPr lang="en-US" dirty="0"/>
              <a:t>)/(1+r</a:t>
            </a:r>
            <a:r>
              <a:rPr lang="en-US" baseline="-25000" dirty="0"/>
              <a:t>f</a:t>
            </a:r>
            <a:r>
              <a:rPr lang="en-US" dirty="0"/>
              <a:t>)]</a:t>
            </a:r>
            <a:r>
              <a:rPr lang="en-US" baseline="30000" dirty="0"/>
              <a:t>2</a:t>
            </a:r>
            <a:endParaRPr lang="en-US" dirty="0"/>
          </a:p>
          <a:p>
            <a:pPr lvl="1">
              <a:buFont typeface="Wingdings" pitchFamily="2" charset="2"/>
              <a:buNone/>
            </a:pPr>
            <a:r>
              <a:rPr lang="en-US" dirty="0"/>
              <a:t>= (0.009091)[(1+0.028)/(1+0.0026)]</a:t>
            </a:r>
            <a:r>
              <a:rPr lang="en-US" baseline="30000" dirty="0"/>
              <a:t>2</a:t>
            </a:r>
            <a:endParaRPr lang="en-US" dirty="0"/>
          </a:p>
          <a:p>
            <a:pPr lvl="1">
              <a:buFont typeface="Wingdings" pitchFamily="2" charset="2"/>
              <a:buNone/>
            </a:pPr>
            <a:r>
              <a:rPr lang="en-US" dirty="0"/>
              <a:t>= 0.009557</a:t>
            </a:r>
          </a:p>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lide Number Placeholder 5"/>
          <p:cNvSpPr>
            <a:spLocks noGrp="1"/>
          </p:cNvSpPr>
          <p:nvPr>
            <p:ph type="sldNum" sz="quarter" idx="12"/>
          </p:nvPr>
        </p:nvSpPr>
        <p:spPr/>
        <p:txBody>
          <a:bodyPr/>
          <a:lstStyle/>
          <a:p>
            <a:fld id="{6CBC6416-6127-4331-ACCB-3A6D2B0D6D15}" type="slidenum">
              <a:rPr lang="en-US"/>
              <a:pPr/>
              <a:t>63</a:t>
            </a:fld>
            <a:endParaRPr lang="en-US" dirty="0"/>
          </a:p>
        </p:txBody>
      </p:sp>
      <p:sp>
        <p:nvSpPr>
          <p:cNvPr id="166916" name="Rectangle 4"/>
          <p:cNvSpPr>
            <a:spLocks noGrp="1" noChangeArrowheads="1"/>
          </p:cNvSpPr>
          <p:nvPr>
            <p:ph type="title"/>
          </p:nvPr>
        </p:nvSpPr>
        <p:spPr/>
        <p:txBody>
          <a:bodyPr/>
          <a:lstStyle/>
          <a:p>
            <a:r>
              <a:rPr lang="en-US" dirty="0"/>
              <a:t>Project Cash Flows</a:t>
            </a:r>
          </a:p>
        </p:txBody>
      </p:sp>
      <p:graphicFrame>
        <p:nvGraphicFramePr>
          <p:cNvPr id="166948" name="Group 36"/>
          <p:cNvGraphicFramePr>
            <a:graphicFrameLocks noGrp="1"/>
          </p:cNvGraphicFramePr>
          <p:nvPr>
            <p:ph type="tbl" idx="1"/>
          </p:nvPr>
        </p:nvGraphicFramePr>
        <p:xfrm>
          <a:off x="1182688" y="2017713"/>
          <a:ext cx="7772400" cy="4219575"/>
        </p:xfrm>
        <a:graphic>
          <a:graphicData uri="http://schemas.openxmlformats.org/drawingml/2006/table">
            <a:tbl>
              <a:tblPr/>
              <a:tblGrid>
                <a:gridCol w="1943100"/>
                <a:gridCol w="1943100"/>
                <a:gridCol w="1943100"/>
                <a:gridCol w="1943100"/>
              </a:tblGrid>
              <a:tr h="9493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93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Cash flows in yen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-¥1,000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¥800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Expected exchange rates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0.009091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0.009268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0.009557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93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Cash flows in dollars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-$9.09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$4.63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$7.65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4"/>
          <p:cNvSpPr>
            <a:spLocks noGrp="1"/>
          </p:cNvSpPr>
          <p:nvPr>
            <p:ph type="sldNum" sz="quarter" idx="12"/>
          </p:nvPr>
        </p:nvSpPr>
        <p:spPr/>
        <p:txBody>
          <a:bodyPr/>
          <a:lstStyle/>
          <a:p>
            <a:fld id="{82AEF183-D937-4219-BD06-985629F4E617}" type="slidenum">
              <a:rPr lang="en-US"/>
              <a:pPr/>
              <a:t>64</a:t>
            </a:fld>
            <a:endParaRPr lang="en-US" dirty="0"/>
          </a:p>
        </p:txBody>
      </p:sp>
      <p:sp>
        <p:nvSpPr>
          <p:cNvPr id="176130" name="Rectangle 2"/>
          <p:cNvSpPr>
            <a:spLocks noGrp="1" noChangeArrowheads="1"/>
          </p:cNvSpPr>
          <p:nvPr>
            <p:ph type="title"/>
          </p:nvPr>
        </p:nvSpPr>
        <p:spPr/>
        <p:txBody>
          <a:bodyPr/>
          <a:lstStyle/>
          <a:p>
            <a:r>
              <a:rPr lang="en-US" dirty="0"/>
              <a:t>Project NPV</a:t>
            </a:r>
          </a:p>
        </p:txBody>
      </p:sp>
      <p:grpSp>
        <p:nvGrpSpPr>
          <p:cNvPr id="176148" name="Group 20"/>
          <p:cNvGrpSpPr>
            <a:grpSpLocks/>
          </p:cNvGrpSpPr>
          <p:nvPr/>
        </p:nvGrpSpPr>
        <p:grpSpPr bwMode="auto">
          <a:xfrm>
            <a:off x="1219200" y="2989263"/>
            <a:ext cx="7772400" cy="1793875"/>
            <a:chOff x="768" y="1883"/>
            <a:chExt cx="4896" cy="1130"/>
          </a:xfrm>
        </p:grpSpPr>
        <p:sp>
          <p:nvSpPr>
            <p:cNvPr id="176133" name="Text Box 5"/>
            <p:cNvSpPr txBox="1">
              <a:spLocks noChangeArrowheads="1"/>
            </p:cNvSpPr>
            <p:nvPr/>
          </p:nvSpPr>
          <p:spPr bwMode="auto">
            <a:xfrm>
              <a:off x="768" y="2027"/>
              <a:ext cx="1632" cy="325"/>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sz="2800" dirty="0">
                  <a:latin typeface="Tahoma" pitchFamily="34" charset="0"/>
                </a:rPr>
                <a:t>NPV = -$9.09</a:t>
              </a:r>
            </a:p>
          </p:txBody>
        </p:sp>
        <p:sp>
          <p:nvSpPr>
            <p:cNvPr id="176135" name="Text Box 7"/>
            <p:cNvSpPr txBox="1">
              <a:spLocks noChangeArrowheads="1"/>
            </p:cNvSpPr>
            <p:nvPr/>
          </p:nvSpPr>
          <p:spPr bwMode="auto">
            <a:xfrm>
              <a:off x="3072" y="1920"/>
              <a:ext cx="672" cy="325"/>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sz="2800" dirty="0">
                  <a:latin typeface="Tahoma" pitchFamily="34" charset="0"/>
                </a:rPr>
                <a:t>$4.63</a:t>
              </a:r>
              <a:endParaRPr lang="en-US" sz="2800" baseline="-25000" dirty="0">
                <a:latin typeface="Tahoma" pitchFamily="34" charset="0"/>
              </a:endParaRPr>
            </a:p>
          </p:txBody>
        </p:sp>
        <p:sp>
          <p:nvSpPr>
            <p:cNvPr id="176136" name="Text Box 8"/>
            <p:cNvSpPr txBox="1">
              <a:spLocks noChangeArrowheads="1"/>
            </p:cNvSpPr>
            <p:nvPr/>
          </p:nvSpPr>
          <p:spPr bwMode="auto">
            <a:xfrm>
              <a:off x="4560" y="1883"/>
              <a:ext cx="672" cy="325"/>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sz="2800" dirty="0">
                  <a:latin typeface="Tahoma" pitchFamily="34" charset="0"/>
                </a:rPr>
                <a:t>$7.65</a:t>
              </a:r>
              <a:endParaRPr lang="en-US" sz="2800" baseline="-25000" dirty="0">
                <a:latin typeface="Tahoma" pitchFamily="34" charset="0"/>
              </a:endParaRPr>
            </a:p>
          </p:txBody>
        </p:sp>
        <p:sp>
          <p:nvSpPr>
            <p:cNvPr id="176138" name="Text Box 10"/>
            <p:cNvSpPr txBox="1">
              <a:spLocks noChangeArrowheads="1"/>
            </p:cNvSpPr>
            <p:nvPr/>
          </p:nvSpPr>
          <p:spPr bwMode="auto">
            <a:xfrm>
              <a:off x="4320" y="2256"/>
              <a:ext cx="1344" cy="325"/>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sz="2800" dirty="0">
                  <a:latin typeface="Tahoma" pitchFamily="34" charset="0"/>
                </a:rPr>
                <a:t>(1 + 0.10)</a:t>
              </a:r>
              <a:r>
                <a:rPr lang="en-US" sz="2800" baseline="30000" dirty="0">
                  <a:latin typeface="Tahoma" pitchFamily="34" charset="0"/>
                </a:rPr>
                <a:t>2</a:t>
              </a:r>
            </a:p>
          </p:txBody>
        </p:sp>
        <p:sp>
          <p:nvSpPr>
            <p:cNvPr id="176139" name="Text Box 11"/>
            <p:cNvSpPr txBox="1">
              <a:spLocks noChangeArrowheads="1"/>
            </p:cNvSpPr>
            <p:nvPr/>
          </p:nvSpPr>
          <p:spPr bwMode="auto">
            <a:xfrm>
              <a:off x="2832" y="2256"/>
              <a:ext cx="1248" cy="325"/>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sz="2800" dirty="0">
                  <a:latin typeface="Tahoma" pitchFamily="34" charset="0"/>
                </a:rPr>
                <a:t>(1 + 0.10)</a:t>
              </a:r>
              <a:endParaRPr lang="en-US" sz="2800" baseline="30000" dirty="0">
                <a:latin typeface="Tahoma" pitchFamily="34" charset="0"/>
              </a:endParaRPr>
            </a:p>
          </p:txBody>
        </p:sp>
        <p:sp>
          <p:nvSpPr>
            <p:cNvPr id="176140" name="Text Box 12"/>
            <p:cNvSpPr txBox="1">
              <a:spLocks noChangeArrowheads="1"/>
            </p:cNvSpPr>
            <p:nvPr/>
          </p:nvSpPr>
          <p:spPr bwMode="auto">
            <a:xfrm>
              <a:off x="2448" y="2016"/>
              <a:ext cx="288" cy="325"/>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sz="2800" dirty="0">
                  <a:latin typeface="Tahoma" pitchFamily="34" charset="0"/>
                </a:rPr>
                <a:t>+</a:t>
              </a:r>
            </a:p>
          </p:txBody>
        </p:sp>
        <p:sp>
          <p:nvSpPr>
            <p:cNvPr id="176141" name="Text Box 13"/>
            <p:cNvSpPr txBox="1">
              <a:spLocks noChangeArrowheads="1"/>
            </p:cNvSpPr>
            <p:nvPr/>
          </p:nvSpPr>
          <p:spPr bwMode="auto">
            <a:xfrm>
              <a:off x="3984" y="2027"/>
              <a:ext cx="336" cy="325"/>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sz="2800" dirty="0">
                  <a:latin typeface="Tahoma" pitchFamily="34" charset="0"/>
                </a:rPr>
                <a:t>+</a:t>
              </a:r>
            </a:p>
          </p:txBody>
        </p:sp>
        <p:sp>
          <p:nvSpPr>
            <p:cNvPr id="176143" name="Line 15"/>
            <p:cNvSpPr>
              <a:spLocks noChangeShapeType="1"/>
            </p:cNvSpPr>
            <p:nvPr/>
          </p:nvSpPr>
          <p:spPr bwMode="auto">
            <a:xfrm>
              <a:off x="2832" y="2208"/>
              <a:ext cx="1152" cy="0"/>
            </a:xfrm>
            <a:prstGeom prst="line">
              <a:avLst/>
            </a:prstGeom>
            <a:noFill/>
            <a:ln w="25400">
              <a:solidFill>
                <a:schemeClr val="tx1"/>
              </a:solidFill>
              <a:round/>
              <a:headEnd/>
              <a:tailEnd/>
            </a:ln>
            <a:effectLst/>
          </p:spPr>
          <p:txBody>
            <a:bodyPr lIns="90488" tIns="44450" rIns="90488" bIns="44450"/>
            <a:lstStyle/>
            <a:p>
              <a:endParaRPr lang="en-US" dirty="0"/>
            </a:p>
          </p:txBody>
        </p:sp>
        <p:sp>
          <p:nvSpPr>
            <p:cNvPr id="176144" name="Line 16"/>
            <p:cNvSpPr>
              <a:spLocks noChangeShapeType="1"/>
            </p:cNvSpPr>
            <p:nvPr/>
          </p:nvSpPr>
          <p:spPr bwMode="auto">
            <a:xfrm>
              <a:off x="4368" y="2208"/>
              <a:ext cx="1056" cy="0"/>
            </a:xfrm>
            <a:prstGeom prst="line">
              <a:avLst/>
            </a:prstGeom>
            <a:noFill/>
            <a:ln w="25400">
              <a:solidFill>
                <a:schemeClr val="tx1"/>
              </a:solidFill>
              <a:round/>
              <a:headEnd/>
              <a:tailEnd/>
            </a:ln>
            <a:effectLst/>
          </p:spPr>
          <p:txBody>
            <a:bodyPr lIns="90488" tIns="44450" rIns="90488" bIns="44450"/>
            <a:lstStyle/>
            <a:p>
              <a:endParaRPr lang="en-US" dirty="0"/>
            </a:p>
          </p:txBody>
        </p:sp>
        <p:sp>
          <p:nvSpPr>
            <p:cNvPr id="176146" name="Text Box 18"/>
            <p:cNvSpPr txBox="1">
              <a:spLocks noChangeArrowheads="1"/>
            </p:cNvSpPr>
            <p:nvPr/>
          </p:nvSpPr>
          <p:spPr bwMode="auto">
            <a:xfrm>
              <a:off x="768" y="2688"/>
              <a:ext cx="2256" cy="325"/>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sz="2800" dirty="0">
                  <a:latin typeface="Tahoma" pitchFamily="34" charset="0"/>
                </a:rPr>
                <a:t>NPV = $1.44 million.</a:t>
              </a:r>
            </a:p>
          </p:txBody>
        </p:sp>
      </p:gr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C54B221-B21E-40B4-B0F1-1AEAD949D11B}" type="slidenum">
              <a:rPr lang="en-US"/>
              <a:pPr/>
              <a:t>65</a:t>
            </a:fld>
            <a:endParaRPr lang="en-US" dirty="0"/>
          </a:p>
        </p:txBody>
      </p:sp>
      <p:sp>
        <p:nvSpPr>
          <p:cNvPr id="63499" name="Rectangle 2059"/>
          <p:cNvSpPr>
            <a:spLocks noGrp="1" noChangeArrowheads="1"/>
          </p:cNvSpPr>
          <p:nvPr>
            <p:ph type="title"/>
          </p:nvPr>
        </p:nvSpPr>
        <p:spPr/>
        <p:txBody>
          <a:bodyPr/>
          <a:lstStyle/>
          <a:p>
            <a:r>
              <a:rPr lang="en-US" dirty="0"/>
              <a:t>International Cash Management</a:t>
            </a:r>
          </a:p>
        </p:txBody>
      </p:sp>
      <p:sp>
        <p:nvSpPr>
          <p:cNvPr id="63500" name="Rectangle 2060"/>
          <p:cNvSpPr>
            <a:spLocks noGrp="1" noChangeArrowheads="1"/>
          </p:cNvSpPr>
          <p:nvPr>
            <p:ph type="body" idx="1"/>
          </p:nvPr>
        </p:nvSpPr>
        <p:spPr/>
        <p:txBody>
          <a:bodyPr/>
          <a:lstStyle/>
          <a:p>
            <a:r>
              <a:rPr lang="en-US" dirty="0"/>
              <a:t>Distances are greater.</a:t>
            </a:r>
          </a:p>
          <a:p>
            <a:r>
              <a:rPr lang="en-US" dirty="0"/>
              <a:t>Access to more markets for loans and for temporary investments.</a:t>
            </a:r>
          </a:p>
          <a:p>
            <a:r>
              <a:rPr lang="en-US" dirty="0"/>
              <a:t>Cash is often denominated in different currencies.</a:t>
            </a: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D856D32-D2C9-4F50-95A3-03CF2F7FB0E9}" type="slidenum">
              <a:rPr lang="en-US"/>
              <a:pPr/>
              <a:t>66</a:t>
            </a:fld>
            <a:endParaRPr lang="en-US" dirty="0"/>
          </a:p>
        </p:txBody>
      </p:sp>
      <p:sp>
        <p:nvSpPr>
          <p:cNvPr id="67593" name="Rectangle 1033"/>
          <p:cNvSpPr>
            <a:spLocks noGrp="1" noChangeArrowheads="1"/>
          </p:cNvSpPr>
          <p:nvPr>
            <p:ph type="title"/>
          </p:nvPr>
        </p:nvSpPr>
        <p:spPr/>
        <p:txBody>
          <a:bodyPr/>
          <a:lstStyle/>
          <a:p>
            <a:r>
              <a:rPr lang="en-US" dirty="0"/>
              <a:t>Multinational Credit Management</a:t>
            </a:r>
          </a:p>
        </p:txBody>
      </p:sp>
      <p:sp>
        <p:nvSpPr>
          <p:cNvPr id="67594" name="Rectangle 1034"/>
          <p:cNvSpPr>
            <a:spLocks noGrp="1" noChangeArrowheads="1"/>
          </p:cNvSpPr>
          <p:nvPr>
            <p:ph type="body" idx="1"/>
          </p:nvPr>
        </p:nvSpPr>
        <p:spPr/>
        <p:txBody>
          <a:bodyPr/>
          <a:lstStyle/>
          <a:p>
            <a:pPr>
              <a:lnSpc>
                <a:spcPct val="90000"/>
              </a:lnSpc>
            </a:pPr>
            <a:r>
              <a:rPr lang="en-US" dirty="0"/>
              <a:t>Credit is more important, because commerce to lesser-developed countries often relies on credit.</a:t>
            </a:r>
          </a:p>
          <a:p>
            <a:pPr>
              <a:lnSpc>
                <a:spcPct val="90000"/>
              </a:lnSpc>
            </a:pPr>
            <a:r>
              <a:rPr lang="en-US" dirty="0"/>
              <a:t>Credit for future payment may be subject to exchange rate risk.</a:t>
            </a:r>
          </a:p>
          <a:p>
            <a:pPr>
              <a:lnSpc>
                <a:spcPct val="90000"/>
              </a:lnSpc>
            </a:pPr>
            <a:r>
              <a:rPr lang="en-US" dirty="0"/>
              <a:t>Many companies buy export credit risk insurance when granting credit to foreign customers.</a:t>
            </a: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555E880-7314-4031-8791-8E66D940EF8A}" type="slidenum">
              <a:rPr lang="en-US"/>
              <a:pPr/>
              <a:t>67</a:t>
            </a:fld>
            <a:endParaRPr lang="en-US" dirty="0"/>
          </a:p>
        </p:txBody>
      </p:sp>
      <p:sp>
        <p:nvSpPr>
          <p:cNvPr id="69641" name="Rectangle 1033"/>
          <p:cNvSpPr>
            <a:spLocks noGrp="1" noChangeArrowheads="1"/>
          </p:cNvSpPr>
          <p:nvPr>
            <p:ph type="title"/>
          </p:nvPr>
        </p:nvSpPr>
        <p:spPr/>
        <p:txBody>
          <a:bodyPr/>
          <a:lstStyle/>
          <a:p>
            <a:r>
              <a:rPr lang="en-US" dirty="0"/>
              <a:t>Multinational Inventory Management</a:t>
            </a:r>
          </a:p>
        </p:txBody>
      </p:sp>
      <p:sp>
        <p:nvSpPr>
          <p:cNvPr id="69642" name="Rectangle 1034"/>
          <p:cNvSpPr>
            <a:spLocks noGrp="1" noChangeArrowheads="1"/>
          </p:cNvSpPr>
          <p:nvPr>
            <p:ph type="body" idx="1"/>
          </p:nvPr>
        </p:nvSpPr>
        <p:spPr/>
        <p:txBody>
          <a:bodyPr/>
          <a:lstStyle/>
          <a:p>
            <a:r>
              <a:rPr lang="en-US" dirty="0"/>
              <a:t>Inventory decisions can be more complex, especially when inventory can be stored in locations in different countries.</a:t>
            </a:r>
          </a:p>
          <a:p>
            <a:r>
              <a:rPr lang="en-US" dirty="0"/>
              <a:t>Some factors to consider are shipping times, carrying costs, taxes, import duties, and exchange rates.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6989E8A-5923-47CA-ADD9-D216F8B98EA3}" type="slidenum">
              <a:rPr lang="en-US"/>
              <a:pPr/>
              <a:t>7</a:t>
            </a:fld>
            <a:endParaRPr lang="en-US" dirty="0"/>
          </a:p>
        </p:txBody>
      </p:sp>
      <p:sp>
        <p:nvSpPr>
          <p:cNvPr id="10249" name="Rectangle 9"/>
          <p:cNvSpPr>
            <a:spLocks noGrp="1" noChangeArrowheads="1"/>
          </p:cNvSpPr>
          <p:nvPr>
            <p:ph type="title"/>
          </p:nvPr>
        </p:nvSpPr>
        <p:spPr/>
        <p:txBody>
          <a:bodyPr/>
          <a:lstStyle/>
          <a:p>
            <a:r>
              <a:rPr lang="en-US" sz="3200" dirty="0"/>
              <a:t>Major Factors Distinguishing Multinational from Domestic Financial Management</a:t>
            </a:r>
          </a:p>
        </p:txBody>
      </p:sp>
      <p:sp>
        <p:nvSpPr>
          <p:cNvPr id="10250" name="Rectangle 10"/>
          <p:cNvSpPr>
            <a:spLocks noGrp="1" noChangeArrowheads="1"/>
          </p:cNvSpPr>
          <p:nvPr>
            <p:ph type="body" idx="1"/>
          </p:nvPr>
        </p:nvSpPr>
        <p:spPr/>
        <p:txBody>
          <a:bodyPr/>
          <a:lstStyle/>
          <a:p>
            <a:r>
              <a:rPr lang="en-US" dirty="0"/>
              <a:t>Currency differences</a:t>
            </a:r>
          </a:p>
          <a:p>
            <a:r>
              <a:rPr lang="en-US" dirty="0"/>
              <a:t>Economic and legal differences</a:t>
            </a:r>
          </a:p>
          <a:p>
            <a:r>
              <a:rPr lang="en-US" dirty="0"/>
              <a:t>Language differences</a:t>
            </a:r>
          </a:p>
          <a:p>
            <a:r>
              <a:rPr lang="en-US" dirty="0"/>
              <a:t>Cultural differences</a:t>
            </a:r>
          </a:p>
          <a:p>
            <a:r>
              <a:rPr lang="en-US" dirty="0"/>
              <a:t>Government roles</a:t>
            </a:r>
          </a:p>
          <a:p>
            <a:r>
              <a:rPr lang="en-US" dirty="0"/>
              <a:t>Political risk</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fld id="{571171FB-6626-4C36-96E8-E193549853C7}" type="slidenum">
              <a:rPr lang="en-US"/>
              <a:pPr/>
              <a:t>8</a:t>
            </a:fld>
            <a:endParaRPr lang="en-US" dirty="0"/>
          </a:p>
        </p:txBody>
      </p:sp>
      <p:sp>
        <p:nvSpPr>
          <p:cNvPr id="119814" name="Rectangle 6"/>
          <p:cNvSpPr>
            <a:spLocks noGrp="1" noChangeArrowheads="1"/>
          </p:cNvSpPr>
          <p:nvPr>
            <p:ph type="title"/>
          </p:nvPr>
        </p:nvSpPr>
        <p:spPr/>
        <p:txBody>
          <a:bodyPr/>
          <a:lstStyle/>
          <a:p>
            <a:r>
              <a:rPr lang="en-US" dirty="0"/>
              <a:t>Consider the following exchange rates:</a:t>
            </a:r>
          </a:p>
        </p:txBody>
      </p:sp>
      <p:graphicFrame>
        <p:nvGraphicFramePr>
          <p:cNvPr id="119859" name="Group 51"/>
          <p:cNvGraphicFramePr>
            <a:graphicFrameLocks noGrp="1"/>
          </p:cNvGraphicFramePr>
          <p:nvPr>
            <p:ph type="tbl" idx="1"/>
            <p:extLst>
              <p:ext uri="{D42A27DB-BD31-4B8C-83A1-F6EECF244321}">
                <p14:modId xmlns="" xmlns:p14="http://schemas.microsoft.com/office/powerpoint/2010/main" val="741967541"/>
              </p:ext>
            </p:extLst>
          </p:nvPr>
        </p:nvGraphicFramePr>
        <p:xfrm>
          <a:off x="838200" y="2133600"/>
          <a:ext cx="7696200" cy="2467928"/>
        </p:xfrm>
        <a:graphic>
          <a:graphicData uri="http://schemas.openxmlformats.org/drawingml/2006/table">
            <a:tbl>
              <a:tblPr firstRow="1" firstCol="1" bandRow="1">
                <a:tableStyleId>{93296810-A885-4BE3-A3E7-6D5BEEA58F35}</a:tableStyleId>
              </a:tblPr>
              <a:tblGrid>
                <a:gridCol w="2514600"/>
                <a:gridCol w="2743200"/>
                <a:gridCol w="2438400"/>
              </a:tblGrid>
              <a:tr h="455613">
                <a:tc>
                  <a:txBody>
                    <a:bodyPr/>
                    <a:lstStyle/>
                    <a:p>
                      <a:pPr algn="r" fontAlgn="b"/>
                      <a:endParaRPr lang="en-US" sz="2400" b="0" i="0" u="none" strike="noStrike" dirty="0">
                        <a:solidFill>
                          <a:schemeClr val="tx1"/>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u="none" strike="noStrike" dirty="0">
                          <a:solidFill>
                            <a:schemeClr val="tx1"/>
                          </a:solidFill>
                          <a:effectLst/>
                        </a:rPr>
                        <a:t>U.S. Dollars Required to Buy One Unit of Foreign Currency</a:t>
                      </a:r>
                      <a:endParaRPr lang="en-US" sz="2400" b="0" i="0" u="none" strike="noStrike" dirty="0">
                        <a:solidFill>
                          <a:schemeClr val="tx1"/>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u="none" strike="noStrike" dirty="0">
                          <a:solidFill>
                            <a:schemeClr val="tx1"/>
                          </a:solidFill>
                          <a:effectLst/>
                        </a:rPr>
                        <a:t>Units of Foreign Currency Required to Buy One U.S. Dollar</a:t>
                      </a:r>
                      <a:endParaRPr lang="en-US" sz="2400" b="0" i="0" u="none" strike="noStrike" dirty="0">
                        <a:solidFill>
                          <a:schemeClr val="tx1"/>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9275">
                <a:tc>
                  <a:txBody>
                    <a:bodyPr/>
                    <a:lstStyle/>
                    <a:p>
                      <a:pPr algn="l" fontAlgn="b"/>
                      <a:r>
                        <a:rPr lang="en-US" sz="2800" b="0" u="none" strike="noStrike" dirty="0">
                          <a:solidFill>
                            <a:schemeClr val="tx1"/>
                          </a:solidFill>
                          <a:effectLst/>
                        </a:rPr>
                        <a:t>Euro</a:t>
                      </a:r>
                      <a:endParaRPr lang="en-US" sz="2800" b="0" i="0" u="none" strike="noStrike" dirty="0">
                        <a:solidFill>
                          <a:schemeClr val="tx1"/>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2800" u="none" strike="noStrike" dirty="0">
                          <a:effectLst/>
                        </a:rPr>
                        <a:t>1.2500</a:t>
                      </a:r>
                      <a:endParaRPr lang="en-US" sz="2800" b="0" i="0" u="none" strike="noStrike" dirty="0">
                        <a:solidFill>
                          <a:srgbClr val="0000FF"/>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2800" u="none" strike="noStrike" dirty="0" smtClean="0">
                          <a:effectLst/>
                        </a:rPr>
                        <a:t>--</a:t>
                      </a:r>
                      <a:endParaRPr lang="en-US" sz="2800" b="0" i="0" u="none" strike="noStrike" dirty="0">
                        <a:solidFill>
                          <a:srgbClr val="0000FF"/>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55613">
                <a:tc>
                  <a:txBody>
                    <a:bodyPr/>
                    <a:lstStyle/>
                    <a:p>
                      <a:pPr algn="l" fontAlgn="b"/>
                      <a:r>
                        <a:rPr lang="en-US" sz="2800" b="0" u="none" strike="noStrike" dirty="0">
                          <a:solidFill>
                            <a:schemeClr val="tx1"/>
                          </a:solidFill>
                          <a:effectLst/>
                        </a:rPr>
                        <a:t>Swedish krona</a:t>
                      </a:r>
                      <a:endParaRPr lang="en-US" sz="2800" b="0" i="0" u="none" strike="noStrike" dirty="0">
                        <a:solidFill>
                          <a:schemeClr val="tx1"/>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2800" u="none" strike="noStrike" dirty="0" smtClean="0">
                          <a:effectLst/>
                        </a:rPr>
                        <a:t>--</a:t>
                      </a:r>
                      <a:endParaRPr lang="en-US" sz="2800" b="0" i="0" u="none" strike="noStrike" dirty="0">
                        <a:solidFill>
                          <a:srgbClr val="0000FF"/>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2800" u="none" strike="noStrike" dirty="0">
                          <a:effectLst/>
                        </a:rPr>
                        <a:t>7.0000</a:t>
                      </a:r>
                      <a:endParaRPr lang="en-US" sz="2800" b="0" i="0" u="none" strike="noStrike" dirty="0">
                        <a:solidFill>
                          <a:srgbClr val="0000FF"/>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165048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4" name="Rectangle 6"/>
          <p:cNvSpPr>
            <a:spLocks noGrp="1" noChangeArrowheads="1"/>
          </p:cNvSpPr>
          <p:nvPr>
            <p:ph type="title"/>
          </p:nvPr>
        </p:nvSpPr>
        <p:spPr/>
        <p:txBody>
          <a:bodyPr/>
          <a:lstStyle/>
          <a:p>
            <a:r>
              <a:rPr lang="en-US" dirty="0" smtClean="0"/>
              <a:t>Notation</a:t>
            </a:r>
            <a:endParaRPr lang="en-US" dirty="0"/>
          </a:p>
        </p:txBody>
      </p:sp>
      <p:sp>
        <p:nvSpPr>
          <p:cNvPr id="119815" name="Rectangle 7"/>
          <p:cNvSpPr>
            <a:spLocks noGrp="1" noChangeArrowheads="1"/>
          </p:cNvSpPr>
          <p:nvPr>
            <p:ph idx="1"/>
          </p:nvPr>
        </p:nvSpPr>
        <p:spPr/>
        <p:txBody>
          <a:bodyPr>
            <a:normAutofit lnSpcReduction="10000"/>
          </a:bodyPr>
          <a:lstStyle/>
          <a:p>
            <a:r>
              <a:rPr lang="en-US" sz="2400" dirty="0" smtClean="0"/>
              <a:t>The notation EUR/USD and SEK/USD use the currency labels designated by the  international </a:t>
            </a:r>
            <a:r>
              <a:rPr lang="en-US" sz="2400" dirty="0"/>
              <a:t>Organization for Standardization (ISO</a:t>
            </a:r>
            <a:r>
              <a:rPr lang="en-US" sz="2400" dirty="0" smtClean="0"/>
              <a:t>)</a:t>
            </a:r>
          </a:p>
          <a:p>
            <a:r>
              <a:rPr lang="en-US" sz="2400" dirty="0" smtClean="0"/>
              <a:t>The quotes in the first column express the relative value of the euro to the dollar and the krona to the dollar.</a:t>
            </a:r>
          </a:p>
          <a:p>
            <a:pPr lvl="1"/>
            <a:r>
              <a:rPr lang="en-US" sz="2000" dirty="0" smtClean="0"/>
              <a:t>EUR/USD = 1.25 </a:t>
            </a:r>
          </a:p>
          <a:p>
            <a:pPr lvl="1"/>
            <a:r>
              <a:rPr lang="en-US" sz="2400" dirty="0" smtClean="0"/>
              <a:t>The press would report the euro trading at $1.25. </a:t>
            </a:r>
          </a:p>
          <a:p>
            <a:r>
              <a:rPr lang="en-US" sz="2400" dirty="0"/>
              <a:t>The quotes in the </a:t>
            </a:r>
            <a:r>
              <a:rPr lang="en-US" sz="2400" dirty="0" smtClean="0"/>
              <a:t>second column </a:t>
            </a:r>
            <a:r>
              <a:rPr lang="en-US" sz="2400" dirty="0"/>
              <a:t>express the relative value of the </a:t>
            </a:r>
            <a:r>
              <a:rPr lang="en-US" sz="2400" dirty="0" smtClean="0"/>
              <a:t>dollar to the foreign currency.</a:t>
            </a:r>
            <a:endParaRPr lang="en-US" sz="2400" dirty="0"/>
          </a:p>
          <a:p>
            <a:pPr lvl="1"/>
            <a:r>
              <a:rPr lang="en-US" sz="2000" dirty="0" smtClean="0"/>
              <a:t>USD/SEK </a:t>
            </a:r>
            <a:r>
              <a:rPr lang="en-US" sz="2000" dirty="0"/>
              <a:t>= </a:t>
            </a:r>
            <a:r>
              <a:rPr lang="en-US" sz="2000" dirty="0" smtClean="0"/>
              <a:t>7 </a:t>
            </a:r>
            <a:endParaRPr lang="en-US" sz="2000" dirty="0"/>
          </a:p>
          <a:p>
            <a:pPr lvl="1"/>
            <a:endParaRPr lang="en-US" sz="2400" dirty="0"/>
          </a:p>
        </p:txBody>
      </p:sp>
      <p:sp>
        <p:nvSpPr>
          <p:cNvPr id="16" name="Slide Number Placeholder 5"/>
          <p:cNvSpPr>
            <a:spLocks noGrp="1"/>
          </p:cNvSpPr>
          <p:nvPr>
            <p:ph type="sldNum" sz="quarter" idx="12"/>
          </p:nvPr>
        </p:nvSpPr>
        <p:spPr/>
        <p:txBody>
          <a:bodyPr/>
          <a:lstStyle/>
          <a:p>
            <a:fld id="{571171FB-6626-4C36-96E8-E193549853C7}" type="slidenum">
              <a:rPr lang="en-US"/>
              <a:pPr/>
              <a:t>9</a:t>
            </a:fld>
            <a:endParaRPr lang="en-US" dirty="0"/>
          </a:p>
        </p:txBody>
      </p:sp>
    </p:spTree>
    <p:extLst>
      <p:ext uri="{BB962C8B-B14F-4D97-AF65-F5344CB8AC3E}">
        <p14:creationId xmlns="" xmlns:p14="http://schemas.microsoft.com/office/powerpoint/2010/main" val="2434970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46316201</TotalTime>
  <Pages>33</Pages>
  <Words>2978</Words>
  <Application>Microsoft Office PowerPoint</Application>
  <PresentationFormat>On-screen Show (4:3)</PresentationFormat>
  <Paragraphs>445</Paragraphs>
  <Slides>67</Slides>
  <Notes>1</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Blends</vt:lpstr>
      <vt:lpstr>Brigham &amp; Ehrhardt</vt:lpstr>
      <vt:lpstr>CHAPTER 17</vt:lpstr>
      <vt:lpstr>Topics in Chapter</vt:lpstr>
      <vt:lpstr>Slide 4</vt:lpstr>
      <vt:lpstr>What is a multinational corporation?</vt:lpstr>
      <vt:lpstr>Why do firms expand into  other countries?</vt:lpstr>
      <vt:lpstr>Major Factors Distinguishing Multinational from Domestic Financial Management</vt:lpstr>
      <vt:lpstr>Consider the following exchange rates:</vt:lpstr>
      <vt:lpstr>Notation</vt:lpstr>
      <vt:lpstr>Direct Quotations</vt:lpstr>
      <vt:lpstr>What is an indirect quotation?</vt:lpstr>
      <vt:lpstr>Standardizing Quotes</vt:lpstr>
      <vt:lpstr>Calculate the indirect quotation for euros and the direct quotation for kronor.</vt:lpstr>
      <vt:lpstr>What is a cross rate?</vt:lpstr>
      <vt:lpstr>Calculate the Kronor per euro cross rate.</vt:lpstr>
      <vt:lpstr>Euros/Krona Cross Rate</vt:lpstr>
      <vt:lpstr>Example of International Transactions</vt:lpstr>
      <vt:lpstr>Use the reported exchange rate, which is the direct quote of dollars per euro.</vt:lpstr>
      <vt:lpstr>Could you use the calculated indirect rate for euros per dollar?</vt:lpstr>
      <vt:lpstr>Example (Continued)</vt:lpstr>
      <vt:lpstr>Example (Continued)</vt:lpstr>
      <vt:lpstr>Example (Continued)</vt:lpstr>
      <vt:lpstr>Example (Continued)</vt:lpstr>
      <vt:lpstr>What is exchange rate risk?</vt:lpstr>
      <vt:lpstr>Currency Appreciation</vt:lpstr>
      <vt:lpstr>The dollar has appreciated, but what about the krona?</vt:lpstr>
      <vt:lpstr>What to Remember about Currency Appreciation and Depreciation</vt:lpstr>
      <vt:lpstr>Effect of Dollar Appreciation</vt:lpstr>
      <vt:lpstr>The International Monetary System from 1946-1971</vt:lpstr>
      <vt:lpstr>Former System (Continued)</vt:lpstr>
      <vt:lpstr>The Current International Monetary System</vt:lpstr>
      <vt:lpstr>The European Monetary Union</vt:lpstr>
      <vt:lpstr>The European Monetary Union Members that Use the Euro</vt:lpstr>
      <vt:lpstr>Pegged Exchange Rates</vt:lpstr>
      <vt:lpstr>What is a convertible currency?</vt:lpstr>
      <vt:lpstr>Problems Due to Nonconvertible Currency</vt:lpstr>
      <vt:lpstr>Examples of nonconvertible currencies</vt:lpstr>
      <vt:lpstr>What is the difference between spot rates and forward rates?</vt:lpstr>
      <vt:lpstr>When is the forward rate at a premium to the spot rate?</vt:lpstr>
      <vt:lpstr>Spot rate = 0.5 £/$ Forward rate = 0.4 £/$.</vt:lpstr>
      <vt:lpstr>When is the forward rate at a discount to the spot rate?</vt:lpstr>
      <vt:lpstr>What is interest rate parity?</vt:lpstr>
      <vt:lpstr>Interest Rate Parity Example</vt:lpstr>
      <vt:lpstr>Interest Rate Parity (Continued)</vt:lpstr>
      <vt:lpstr>Which 180-day security (U.S. or French) offers the higher return?</vt:lpstr>
      <vt:lpstr>What is the return to a U.S. investor in the French security?</vt:lpstr>
      <vt:lpstr>U.S. Return (Continued)</vt:lpstr>
      <vt:lpstr>The French security has highest return, even with lower interest rate.</vt:lpstr>
      <vt:lpstr>Arbitrage</vt:lpstr>
      <vt:lpstr>Impact of Arbitrage Activities</vt:lpstr>
      <vt:lpstr>What is purchasing power parity?</vt:lpstr>
      <vt:lpstr>U.S. jerky is $2.00/package.   If purchasing power parity holds,  what is price in France?</vt:lpstr>
      <vt:lpstr>Impact of relative Inflation on Interest Rates and Exchange Rates</vt:lpstr>
      <vt:lpstr>Describe the international money and capital markets.</vt:lpstr>
      <vt:lpstr>To what extent do capital structures vary across different countries?</vt:lpstr>
      <vt:lpstr>Multinational Capital Budgeting Decisions</vt:lpstr>
      <vt:lpstr>Foreign Project Analysis</vt:lpstr>
      <vt:lpstr>Capital Budgeting Example</vt:lpstr>
      <vt:lpstr>Interest Rate and Exchange Rate Data</vt:lpstr>
      <vt:lpstr>Multi-year Interest Rate  Parity Relationship</vt:lpstr>
      <vt:lpstr>Expected Future Exchange Rates (Continued)</vt:lpstr>
      <vt:lpstr>Expected Future Exchange Rates (Continued)</vt:lpstr>
      <vt:lpstr>Project Cash Flows</vt:lpstr>
      <vt:lpstr>Project NPV</vt:lpstr>
      <vt:lpstr>International Cash Management</vt:lpstr>
      <vt:lpstr>Multinational Credit Management</vt:lpstr>
      <vt:lpstr>Multinational Inventory Management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Multinational, PowerPoint Show</dc:title>
  <dc:subject>Powerpoint Show</dc:subject>
  <dc:creator>Mike Ehrhardt</dc:creator>
  <cp:lastModifiedBy>Brown, Kendra</cp:lastModifiedBy>
  <cp:revision>140</cp:revision>
  <cp:lastPrinted>1997-09-09T09:17:42Z</cp:lastPrinted>
  <dcterms:created xsi:type="dcterms:W3CDTF">1996-01-05T13:25:12Z</dcterms:created>
  <dcterms:modified xsi:type="dcterms:W3CDTF">2012-12-19T19:19:40Z</dcterms:modified>
</cp:coreProperties>
</file>