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43"/>
  </p:notesMasterIdLst>
  <p:handoutMasterIdLst>
    <p:handoutMasterId r:id="rId44"/>
  </p:handoutMasterIdLst>
  <p:sldIdLst>
    <p:sldId id="337" r:id="rId2"/>
    <p:sldId id="256" r:id="rId3"/>
    <p:sldId id="326" r:id="rId4"/>
    <p:sldId id="257" r:id="rId5"/>
    <p:sldId id="258" r:id="rId6"/>
    <p:sldId id="289" r:id="rId7"/>
    <p:sldId id="290" r:id="rId8"/>
    <p:sldId id="291" r:id="rId9"/>
    <p:sldId id="293" r:id="rId10"/>
    <p:sldId id="294" r:id="rId11"/>
    <p:sldId id="307" r:id="rId12"/>
    <p:sldId id="308" r:id="rId13"/>
    <p:sldId id="297" r:id="rId14"/>
    <p:sldId id="298" r:id="rId15"/>
    <p:sldId id="299" r:id="rId16"/>
    <p:sldId id="332" r:id="rId17"/>
    <p:sldId id="331" r:id="rId18"/>
    <p:sldId id="333" r:id="rId19"/>
    <p:sldId id="334" r:id="rId20"/>
    <p:sldId id="335" r:id="rId21"/>
    <p:sldId id="336" r:id="rId22"/>
    <p:sldId id="311" r:id="rId23"/>
    <p:sldId id="322" r:id="rId24"/>
    <p:sldId id="312" r:id="rId25"/>
    <p:sldId id="301" r:id="rId26"/>
    <p:sldId id="313" r:id="rId27"/>
    <p:sldId id="323" r:id="rId28"/>
    <p:sldId id="324" r:id="rId29"/>
    <p:sldId id="314" r:id="rId30"/>
    <p:sldId id="315" r:id="rId31"/>
    <p:sldId id="327" r:id="rId32"/>
    <p:sldId id="328" r:id="rId33"/>
    <p:sldId id="329" r:id="rId34"/>
    <p:sldId id="270" r:id="rId35"/>
    <p:sldId id="271" r:id="rId36"/>
    <p:sldId id="272" r:id="rId37"/>
    <p:sldId id="330" r:id="rId38"/>
    <p:sldId id="286" r:id="rId39"/>
    <p:sldId id="318" r:id="rId40"/>
    <p:sldId id="319" r:id="rId41"/>
    <p:sldId id="284" r:id="rId4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CEFF"/>
    <a:srgbClr val="43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1027" y="-72"/>
      </p:cViewPr>
      <p:guideLst>
        <p:guide orient="horz" pos="336"/>
        <p:guide pos="52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7226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00800" y="8751888"/>
            <a:ext cx="3873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3DFBC911-87FD-42F8-8DC0-BE29174BE477}" type="slidenum">
              <a:rPr lang="en-US" sz="1400">
                <a:latin typeface="Times New Roman" pitchFamily="18" charset="0"/>
              </a:rPr>
              <a:pPr algn="r"/>
              <a:t>‹#›</a:t>
            </a:fld>
            <a:endParaRPr lang="en-US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98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13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13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13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013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13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13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13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13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13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13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13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13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992FC9F-2A28-49ED-AD41-21AD1713861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0" y="6411912"/>
            <a:ext cx="91440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© 2014 Cengage Learning. All Rights Reserved. May not be copied, scanned, or duplicated, in whole or in part, except for use as </a:t>
            </a:r>
          </a:p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1B696-84D5-48E2-BF45-EC4198B983C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C4957-BE42-42BA-B780-C60CCE8F96B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47F7C-49B1-487E-B300-C9364A736C7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17A44-93AC-46A7-A39C-A750272E230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E5333-0014-4405-8ED0-B5C5BACA20A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B97AA-F035-4EF1-8554-4D4E737D714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85159-94D6-4CC3-8E45-6FE72ABAE1D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2A301-AE26-4D20-9D26-F99C39AA5FA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060F9-6D1A-4D93-861D-71A75C0D4E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2F030-672E-4FD8-B721-2E10604FA1F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1003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5ED5BB87-AD1A-45A3-A3D3-7E6908C1917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6411912"/>
            <a:ext cx="91440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© 2014 Cengage Learning. All Rights Reserved. May not be copied, scanned, or duplicated, in whole or in part, except for use as </a:t>
            </a:r>
          </a:p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permitted in a license distributed with a certain product or service or otherwise on a password-protected website for classroom use.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5A1012E-BD0A-4CC2-BE01-61D40EDAAF1D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Brigham &amp; Ehrhardt</a:t>
            </a:r>
            <a:endParaRPr lang="en-US" dirty="0"/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Financial Management:</a:t>
            </a:r>
          </a:p>
          <a:p>
            <a:r>
              <a:rPr lang="en-US" sz="4000" b="1" dirty="0" smtClean="0">
                <a:solidFill>
                  <a:schemeClr val="tx2"/>
                </a:solidFill>
              </a:rPr>
              <a:t>Theory and Practice 14e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B703-6B44-47EB-8811-973945827BA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Going Public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182688" y="1828800"/>
            <a:ext cx="7772400" cy="4114800"/>
          </a:xfrm>
        </p:spPr>
        <p:txBody>
          <a:bodyPr/>
          <a:lstStyle/>
          <a:p>
            <a:pPr lvl="1"/>
            <a:r>
              <a:rPr lang="en-US" sz="2700" dirty="0"/>
              <a:t>Must file numerous reports.</a:t>
            </a:r>
          </a:p>
          <a:p>
            <a:pPr lvl="1"/>
            <a:r>
              <a:rPr lang="en-US" sz="2700" dirty="0"/>
              <a:t>Operating data must be disclosed.</a:t>
            </a:r>
          </a:p>
          <a:p>
            <a:pPr lvl="1"/>
            <a:r>
              <a:rPr lang="en-US" sz="2700" dirty="0"/>
              <a:t>Officers must disclose holdings.</a:t>
            </a:r>
          </a:p>
          <a:p>
            <a:pPr lvl="1"/>
            <a:r>
              <a:rPr lang="en-US" sz="2700" dirty="0"/>
              <a:t>Special “deals” to insiders will be more difficult to undertake.</a:t>
            </a:r>
          </a:p>
          <a:p>
            <a:pPr lvl="1"/>
            <a:r>
              <a:rPr lang="en-US" sz="2700" dirty="0"/>
              <a:t>A small new issue may not be actively traded, so market-determined price may not reflect true value.</a:t>
            </a:r>
          </a:p>
          <a:p>
            <a:pPr lvl="1"/>
            <a:r>
              <a:rPr lang="en-US" sz="2700" dirty="0"/>
              <a:t>Managing investor relations is time-consuming.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096-34E9-46AC-AE18-FF7064591532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steps of an IPO?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 investment banker</a:t>
            </a:r>
          </a:p>
          <a:p>
            <a:r>
              <a:rPr lang="en-US" dirty="0"/>
              <a:t>File registration document (S-1) with SEC</a:t>
            </a:r>
          </a:p>
          <a:p>
            <a:r>
              <a:rPr lang="en-US" dirty="0"/>
              <a:t>Choose price range for preliminary (or “red herring”) prospectus</a:t>
            </a:r>
          </a:p>
          <a:p>
            <a:r>
              <a:rPr lang="en-US" dirty="0"/>
              <a:t>Go on roadshow</a:t>
            </a:r>
          </a:p>
          <a:p>
            <a:r>
              <a:rPr lang="en-US" dirty="0"/>
              <a:t>Set final offer price in final prospectus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0677-31C8-4765-85F0-B43C82410164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criteria are important in choosing an investment banker?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Reputation and experience in this industry</a:t>
            </a:r>
          </a:p>
          <a:p>
            <a:r>
              <a:rPr lang="en-US" dirty="0"/>
              <a:t>Existing mix of institutional and retail (i.e., individual) clients</a:t>
            </a:r>
          </a:p>
          <a:p>
            <a:r>
              <a:rPr lang="en-US" dirty="0"/>
              <a:t>Support in the post-IPO secondary market</a:t>
            </a:r>
          </a:p>
          <a:p>
            <a:pPr lvl="1"/>
            <a:r>
              <a:rPr lang="en-US" dirty="0"/>
              <a:t>Reputation of analyst covering the stock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D38D-B247-49A7-9F3C-5D18F58AEC3A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Would companies going public use a negotiated deal or a competitive bid?</a:t>
            </a:r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negotiated deal.</a:t>
            </a:r>
          </a:p>
          <a:p>
            <a:pPr lvl="1"/>
            <a:r>
              <a:rPr lang="en-US" dirty="0"/>
              <a:t>The competitive bid process is only feasible for large issues by major firms.  Even here, the use of bids is rare for equity issues.</a:t>
            </a:r>
          </a:p>
          <a:p>
            <a:pPr lvl="1"/>
            <a:r>
              <a:rPr lang="en-US" dirty="0"/>
              <a:t>It would cost investment bankers too  much to learn enough about the company to make an intelligent bid.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B1C6-E507-4610-AEDB-91AEE691B019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would the sale be on an underwritten or best efforts basis?</a:t>
            </a:r>
          </a:p>
        </p:txBody>
      </p:sp>
      <p:sp>
        <p:nvSpPr>
          <p:cNvPr id="4711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Most offerings are underwritten.</a:t>
            </a:r>
          </a:p>
          <a:p>
            <a:pPr>
              <a:lnSpc>
                <a:spcPct val="90000"/>
              </a:lnSpc>
            </a:pPr>
            <a:r>
              <a:rPr lang="en-US" dirty="0"/>
              <a:t>In very small, risky deals, the investment banker may insist on a best efforts basis.</a:t>
            </a:r>
          </a:p>
          <a:p>
            <a:pPr>
              <a:lnSpc>
                <a:spcPct val="90000"/>
              </a:lnSpc>
            </a:pPr>
            <a:r>
              <a:rPr lang="en-US" dirty="0"/>
              <a:t>On an underwritten deal, the price is not set until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Investor interest is assessed.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Oral commitments are obtained.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844-54FF-4917-9C02-480286FB53B9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how an IPO would be priced.</a:t>
            </a:r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Estimate the pre-IPO value of equity:</a:t>
            </a:r>
          </a:p>
          <a:p>
            <a:pPr lvl="1"/>
            <a:r>
              <a:rPr lang="en-US" dirty="0" smtClean="0"/>
              <a:t>Free cash flow valuation model</a:t>
            </a:r>
          </a:p>
          <a:p>
            <a:pPr lvl="1"/>
            <a:r>
              <a:rPr lang="en-US" dirty="0" smtClean="0"/>
              <a:t>Comparables:</a:t>
            </a:r>
          </a:p>
          <a:p>
            <a:pPr lvl="2"/>
            <a:r>
              <a:rPr lang="en-US" dirty="0" smtClean="0"/>
              <a:t>Price to earnings ratio</a:t>
            </a:r>
          </a:p>
          <a:p>
            <a:pPr lvl="2"/>
            <a:r>
              <a:rPr lang="en-US" dirty="0" smtClean="0"/>
              <a:t>Price to cash flow ratio</a:t>
            </a:r>
          </a:p>
          <a:p>
            <a:pPr lvl="2"/>
            <a:r>
              <a:rPr lang="en-US" dirty="0" smtClean="0"/>
              <a:t>Price to sales ratio</a:t>
            </a:r>
          </a:p>
          <a:p>
            <a:pPr lvl="2"/>
            <a:r>
              <a:rPr lang="en-US" dirty="0" smtClean="0"/>
              <a:t>Number of visits to web pages </a:t>
            </a:r>
            <a:endParaRPr lang="en-US" dirty="0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7548563" y="5867400"/>
            <a:ext cx="1366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000" b="1" dirty="0"/>
              <a:t>(More...)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844-54FF-4917-9C02-480286FB53B9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how an IPO would be priced.</a:t>
            </a:r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Decide on either:</a:t>
            </a:r>
          </a:p>
          <a:p>
            <a:pPr lvl="1"/>
            <a:r>
              <a:rPr lang="en-US" dirty="0" smtClean="0"/>
              <a:t>Amount of dollars company needs (net of flotation costs)</a:t>
            </a:r>
          </a:p>
          <a:p>
            <a:pPr lvl="1"/>
            <a:r>
              <a:rPr lang="en-US" dirty="0" smtClean="0"/>
              <a:t>Percent of company that owners want to retain</a:t>
            </a:r>
          </a:p>
          <a:p>
            <a:r>
              <a:rPr lang="en-US" dirty="0" smtClean="0"/>
              <a:t>Based on this info, determine the offer price as shown next.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51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844-54FF-4917-9C02-480286FB53B9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IPO Pricing Assumptions</a:t>
            </a:r>
            <a:endParaRPr lang="en-US" dirty="0"/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Pre-IPO value of equity</a:t>
            </a:r>
          </a:p>
          <a:p>
            <a:pPr lvl="1"/>
            <a:r>
              <a:rPr lang="en-US" dirty="0" smtClean="0"/>
              <a:t>V</a:t>
            </a:r>
            <a:r>
              <a:rPr lang="en-US" baseline="-25000" dirty="0" smtClean="0"/>
              <a:t>Pre-IPO</a:t>
            </a:r>
            <a:r>
              <a:rPr lang="en-US" dirty="0" smtClean="0"/>
              <a:t> = $63 million</a:t>
            </a:r>
          </a:p>
          <a:p>
            <a:r>
              <a:rPr lang="en-US" dirty="0" smtClean="0"/>
              <a:t>Number of existing shares</a:t>
            </a:r>
          </a:p>
          <a:p>
            <a:pPr lvl="1"/>
            <a:r>
              <a:rPr lang="en-US" dirty="0" smtClean="0"/>
              <a:t>n</a:t>
            </a:r>
            <a:r>
              <a:rPr lang="en-US" baseline="-25000" dirty="0" smtClean="0"/>
              <a:t>Existing</a:t>
            </a:r>
            <a:r>
              <a:rPr lang="en-US" dirty="0" smtClean="0"/>
              <a:t> = 4 million</a:t>
            </a:r>
          </a:p>
          <a:p>
            <a:r>
              <a:rPr lang="en-US" dirty="0" smtClean="0"/>
              <a:t>Amount company needs to raise:</a:t>
            </a:r>
          </a:p>
          <a:p>
            <a:pPr lvl="1"/>
            <a:r>
              <a:rPr lang="en-US" dirty="0" smtClean="0"/>
              <a:t>Net proceeds = $18.6 million</a:t>
            </a:r>
          </a:p>
          <a:p>
            <a:r>
              <a:rPr lang="en-US" dirty="0" smtClean="0"/>
              <a:t>Underwriter spread</a:t>
            </a:r>
          </a:p>
          <a:p>
            <a:pPr lvl="1"/>
            <a:r>
              <a:rPr lang="en-US" dirty="0" smtClean="0"/>
              <a:t>F = 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11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Set Offer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Gross proceeds required to get net proceeds:</a:t>
            </a:r>
          </a:p>
          <a:p>
            <a:pPr lvl="1"/>
            <a:r>
              <a:rPr lang="en-US" dirty="0" smtClean="0"/>
              <a:t>Gross proceeds = Net proceeds/(1− F)</a:t>
            </a:r>
          </a:p>
          <a:p>
            <a:pPr lvl="1"/>
            <a:r>
              <a:rPr lang="en-US" dirty="0" smtClean="0"/>
              <a:t>Gross proceeds = $18.6</a:t>
            </a:r>
            <a:r>
              <a:rPr lang="en-US" dirty="0"/>
              <a:t>/(1− </a:t>
            </a:r>
            <a:r>
              <a:rPr lang="en-US" dirty="0" smtClean="0"/>
              <a:t>0.07)</a:t>
            </a:r>
          </a:p>
          <a:p>
            <a:pPr lvl="1"/>
            <a:r>
              <a:rPr lang="en-US" dirty="0" smtClean="0"/>
              <a:t>Gross </a:t>
            </a:r>
            <a:r>
              <a:rPr lang="en-US" dirty="0"/>
              <a:t>proceeds </a:t>
            </a:r>
            <a:r>
              <a:rPr lang="en-US" dirty="0" smtClean="0"/>
              <a:t>= $20 million.</a:t>
            </a:r>
          </a:p>
          <a:p>
            <a:r>
              <a:rPr lang="en-US" dirty="0" smtClean="0"/>
              <a:t>Determine Post-IPO equity, V</a:t>
            </a:r>
            <a:r>
              <a:rPr lang="en-US" baseline="-25000" dirty="0" smtClean="0"/>
              <a:t>Post-IPO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</a:t>
            </a:r>
            <a:r>
              <a:rPr lang="en-US" baseline="-25000" dirty="0" smtClean="0"/>
              <a:t>Post-IPO</a:t>
            </a:r>
            <a:r>
              <a:rPr lang="en-US" dirty="0" smtClean="0"/>
              <a:t> = V</a:t>
            </a:r>
            <a:r>
              <a:rPr lang="en-US" baseline="-25000" dirty="0"/>
              <a:t>P</a:t>
            </a:r>
            <a:r>
              <a:rPr lang="en-US" baseline="-25000" dirty="0" smtClean="0"/>
              <a:t>re-IPO</a:t>
            </a:r>
            <a:r>
              <a:rPr lang="en-US" dirty="0" smtClean="0"/>
              <a:t> + Net proceeds</a:t>
            </a:r>
          </a:p>
          <a:p>
            <a:pPr lvl="1"/>
            <a:r>
              <a:rPr lang="en-US" dirty="0" smtClean="0"/>
              <a:t>V</a:t>
            </a:r>
            <a:r>
              <a:rPr lang="en-US" baseline="-25000" dirty="0" smtClean="0"/>
              <a:t>Post-IPO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$</a:t>
            </a:r>
            <a:r>
              <a:rPr lang="en-US" dirty="0"/>
              <a:t>63 + $20(1 – 0.07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</a:t>
            </a:r>
            <a:r>
              <a:rPr lang="en-US" baseline="-25000" dirty="0" smtClean="0"/>
              <a:t>Post-IPO</a:t>
            </a:r>
            <a:r>
              <a:rPr lang="en-US" dirty="0" smtClean="0"/>
              <a:t> = $</a:t>
            </a:r>
            <a:r>
              <a:rPr lang="en-US" dirty="0"/>
              <a:t>81.6 million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7F7C-49B1-487E-B300-C9364A736C7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548563" y="5867400"/>
            <a:ext cx="1366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000" b="1" dirty="0"/>
              <a:t>(More...)</a:t>
            </a:r>
          </a:p>
        </p:txBody>
      </p:sp>
    </p:spTree>
    <p:extLst>
      <p:ext uri="{BB962C8B-B14F-4D97-AF65-F5344CB8AC3E}">
        <p14:creationId xmlns:p14="http://schemas.microsoft.com/office/powerpoint/2010/main" val="102147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Set Offer Price </a:t>
            </a:r>
            <a:r>
              <a:rPr lang="en-US" sz="3200" dirty="0" smtClean="0"/>
              <a:t>(Continued)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percentage of post-IPO value of the firm that investors require</a:t>
            </a:r>
          </a:p>
          <a:p>
            <a:pPr lvl="1"/>
            <a:r>
              <a:rPr lang="en-US" dirty="0" smtClean="0"/>
              <a:t>% required = Gross proceeds/V</a:t>
            </a:r>
            <a:r>
              <a:rPr lang="en-US" baseline="-25000" dirty="0" smtClean="0"/>
              <a:t>Post-IPO</a:t>
            </a:r>
          </a:p>
          <a:p>
            <a:pPr lvl="1"/>
            <a:r>
              <a:rPr lang="en-US" dirty="0" smtClean="0"/>
              <a:t>% </a:t>
            </a:r>
            <a:r>
              <a:rPr lang="en-US" dirty="0"/>
              <a:t>required = </a:t>
            </a:r>
            <a:r>
              <a:rPr lang="en-US" dirty="0" smtClean="0"/>
              <a:t>$20/$81.6 = 24.51%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7F7C-49B1-487E-B300-C9364A736C7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548563" y="5867400"/>
            <a:ext cx="1366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000" b="1" dirty="0"/>
              <a:t>(More...)</a:t>
            </a:r>
          </a:p>
        </p:txBody>
      </p:sp>
    </p:spTree>
    <p:extLst>
      <p:ext uri="{BB962C8B-B14F-4D97-AF65-F5344CB8AC3E}">
        <p14:creationId xmlns:p14="http://schemas.microsoft.com/office/powerpoint/2010/main" val="107674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36ACB59-EE59-45AA-AE67-A79A96A0B901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CHAPTER </a:t>
            </a:r>
            <a:r>
              <a:rPr lang="en-US" sz="4000" dirty="0" smtClean="0"/>
              <a:t>18</a:t>
            </a:r>
            <a:endParaRPr lang="en-US" sz="4000" dirty="0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Public and Private Financing:  Initial Offerings, Seasoned Offerings, and Investment Banks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Set Offer Price </a:t>
            </a:r>
            <a:r>
              <a:rPr lang="en-US" sz="3200" dirty="0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number of new shares for required percentage</a:t>
            </a:r>
          </a:p>
          <a:p>
            <a:pPr lvl="1"/>
            <a:r>
              <a:rPr lang="en-US" dirty="0" smtClean="0"/>
              <a:t>n</a:t>
            </a:r>
            <a:r>
              <a:rPr lang="en-US" baseline="-25000" dirty="0" smtClean="0"/>
              <a:t>New</a:t>
            </a:r>
            <a:r>
              <a:rPr lang="en-US" dirty="0" smtClean="0"/>
              <a:t> = [(% </a:t>
            </a:r>
            <a:r>
              <a:rPr lang="en-US" dirty="0"/>
              <a:t>to new)(n</a:t>
            </a:r>
            <a:r>
              <a:rPr lang="en-US" baseline="-25000" dirty="0"/>
              <a:t>Existing</a:t>
            </a:r>
            <a:r>
              <a:rPr lang="en-US" dirty="0"/>
              <a:t>)] / (1 – % to new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n</a:t>
            </a:r>
            <a:r>
              <a:rPr lang="en-US" baseline="-25000" dirty="0"/>
              <a:t>New</a:t>
            </a:r>
            <a:r>
              <a:rPr lang="en-US" dirty="0"/>
              <a:t> = </a:t>
            </a:r>
            <a:r>
              <a:rPr lang="en-US" dirty="0" smtClean="0"/>
              <a:t>[(0.2451)(4)] </a:t>
            </a:r>
            <a:r>
              <a:rPr lang="en-US" dirty="0"/>
              <a:t>/ (1 – </a:t>
            </a:r>
            <a:r>
              <a:rPr lang="en-US" dirty="0" smtClean="0"/>
              <a:t>0.2451)</a:t>
            </a:r>
          </a:p>
          <a:p>
            <a:pPr lvl="1"/>
            <a:r>
              <a:rPr lang="en-US" dirty="0"/>
              <a:t>n</a:t>
            </a:r>
            <a:r>
              <a:rPr lang="en-US" baseline="-25000" dirty="0"/>
              <a:t>New</a:t>
            </a:r>
            <a:r>
              <a:rPr lang="en-US" dirty="0"/>
              <a:t> = </a:t>
            </a:r>
            <a:r>
              <a:rPr lang="en-US" dirty="0" smtClean="0"/>
              <a:t>1.30 million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7F7C-49B1-487E-B300-C9364A736C7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548563" y="5867400"/>
            <a:ext cx="1366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000" b="1" dirty="0"/>
              <a:t>(More...)</a:t>
            </a:r>
          </a:p>
        </p:txBody>
      </p:sp>
    </p:spTree>
    <p:extLst>
      <p:ext uri="{BB962C8B-B14F-4D97-AF65-F5344CB8AC3E}">
        <p14:creationId xmlns:p14="http://schemas.microsoft.com/office/powerpoint/2010/main" val="381327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Set Offer Price </a:t>
            </a:r>
            <a:r>
              <a:rPr lang="en-US" sz="3200" dirty="0">
                <a:solidFill>
                  <a:srgbClr val="333399"/>
                </a:solidFill>
              </a:rPr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offer price is the amount invested divided by the number of shares</a:t>
            </a:r>
          </a:p>
          <a:p>
            <a:pPr lvl="1"/>
            <a:r>
              <a:rPr lang="en-US" dirty="0"/>
              <a:t>P</a:t>
            </a:r>
            <a:r>
              <a:rPr lang="en-US" baseline="-25000" dirty="0"/>
              <a:t>Offer</a:t>
            </a:r>
            <a:r>
              <a:rPr lang="en-US" dirty="0"/>
              <a:t> = </a:t>
            </a:r>
            <a:r>
              <a:rPr lang="en-US" dirty="0" smtClean="0"/>
              <a:t>Gross proceeds / n</a:t>
            </a:r>
            <a:r>
              <a:rPr lang="en-US" baseline="-25000" dirty="0" smtClean="0"/>
              <a:t>New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baseline="-25000" dirty="0"/>
              <a:t>Offer</a:t>
            </a:r>
            <a:r>
              <a:rPr lang="en-US" dirty="0"/>
              <a:t> = $20/1.3 = $15.38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7F7C-49B1-487E-B300-C9364A736C7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9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F1C9-C7BD-41A3-9297-506F751239AE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roadshow?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82688" y="1752600"/>
            <a:ext cx="7772400" cy="4114800"/>
          </a:xfrm>
        </p:spPr>
        <p:txBody>
          <a:bodyPr/>
          <a:lstStyle/>
          <a:p>
            <a:r>
              <a:rPr lang="en-US" dirty="0"/>
              <a:t>Senior management team, investment banker, and lawyer visit potential institutional investors</a:t>
            </a:r>
          </a:p>
          <a:p>
            <a:r>
              <a:rPr lang="en-US" dirty="0"/>
              <a:t>Usually travel to ten to twenty cities in a two-week period, making three to five presentations each day.</a:t>
            </a:r>
          </a:p>
          <a:p>
            <a:r>
              <a:rPr lang="en-US" dirty="0"/>
              <a:t>Management can’t say anything that is not in prospectus, because company is in “quiet period.”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9EEA2-90D9-4748-951C-F6B096D019A6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“book building?”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Investment banker asks investors to indicate how many shares they plan to buy, and records this in a “book”.</a:t>
            </a:r>
          </a:p>
          <a:p>
            <a:r>
              <a:rPr lang="en-US" dirty="0"/>
              <a:t>Investment banker hopes for oversubscribed issue.</a:t>
            </a:r>
          </a:p>
          <a:p>
            <a:r>
              <a:rPr lang="en-US" dirty="0"/>
              <a:t>Based on demand, investment banker sets final offer price on evening before IPO.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572E-6536-45F0-99F1-A0AC4C6F6B94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typical first-day returns?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75% of IPOs, price goes up on first day.</a:t>
            </a:r>
          </a:p>
          <a:p>
            <a:r>
              <a:rPr lang="en-US" dirty="0"/>
              <a:t>Average first-day return is </a:t>
            </a:r>
            <a:r>
              <a:rPr lang="en-US" dirty="0" smtClean="0"/>
              <a:t>16.8%.</a:t>
            </a:r>
            <a:endParaRPr lang="en-US" dirty="0"/>
          </a:p>
          <a:p>
            <a:r>
              <a:rPr lang="en-US" dirty="0"/>
              <a:t>About 10% of IPOs have first-day returns greater than 30%.</a:t>
            </a:r>
          </a:p>
          <a:p>
            <a:r>
              <a:rPr lang="en-US" dirty="0"/>
              <a:t>For some companies, the first-day return is well over 100%.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91F3-3D39-4CF1-B825-6541FC28BB7F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Are first-day returns due to a conflict of interest between the company and the investment banker?</a:t>
            </a:r>
            <a:endParaRPr lang="en-US" sz="3200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There is an inherent conflict of interest, because the banker has an incentive to set a low price: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to make brokerage customers happy.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to make it easy to sell the issue.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Firm would like price to be high.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Note that original owners generally sell only a small part of their stock, so if price increases, they benefit.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Later offerings easier if first goes well.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1798-752E-46A3-90FC-88C81028A81E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long-term returns to investors in IPOs?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Two-year return following IPO is lower than for comparable non-IPO firms.</a:t>
            </a:r>
          </a:p>
          <a:p>
            <a:r>
              <a:rPr lang="en-US" dirty="0"/>
              <a:t>On average, the IPO offer price is too low, and the first-day run-up is too high.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E24E-07BD-4CAE-A570-3B17FED8E18D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direct costs of an IPO?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Underwriter usually charges a 7% spread between offer price and proceeds to issuer.</a:t>
            </a:r>
          </a:p>
          <a:p>
            <a:r>
              <a:rPr lang="en-US" dirty="0"/>
              <a:t>Direct costs to lawyers, printers, accountants, etc. can be over $400,000.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336D-E19A-46EA-88B3-9D50263368A5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indirect costs of an IPO?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Money left on the table</a:t>
            </a:r>
          </a:p>
          <a:p>
            <a:pPr lvl="1"/>
            <a:r>
              <a:rPr lang="en-US" dirty="0"/>
              <a:t>(End of price on first day - Offer price) </a:t>
            </a:r>
            <a:r>
              <a:rPr lang="en-US" dirty="0" smtClean="0"/>
              <a:t>x     </a:t>
            </a:r>
            <a:r>
              <a:rPr lang="en-US" dirty="0"/>
              <a:t>Number of shares</a:t>
            </a:r>
          </a:p>
          <a:p>
            <a:r>
              <a:rPr lang="en-US" dirty="0"/>
              <a:t>Typical IPO raises about $70 million, and leaves $9 million on table.</a:t>
            </a:r>
          </a:p>
          <a:p>
            <a:r>
              <a:rPr lang="en-US" dirty="0"/>
              <a:t>Preparing for IPO consumes most of management’s attention during the pre-IPO months.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838B-4CED-4DF1-A1E7-D0774F6C7BBF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equity carve-outs?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special IPO in which a parent company creates a new public company by selling stock in a subsidiary to outside investors.</a:t>
            </a:r>
          </a:p>
          <a:p>
            <a:r>
              <a:rPr lang="en-US" dirty="0"/>
              <a:t>Parent usually retains controlling interest in new public company.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6878-6E80-43B7-B7E8-B6EB171E1D32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in Chapter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Initial Public Offerings</a:t>
            </a:r>
          </a:p>
          <a:p>
            <a:r>
              <a:rPr lang="en-US" dirty="0"/>
              <a:t>Investment Banking and Regulation</a:t>
            </a:r>
          </a:p>
          <a:p>
            <a:r>
              <a:rPr lang="en-US" dirty="0"/>
              <a:t>The Maturity Structure of Debt</a:t>
            </a:r>
          </a:p>
          <a:p>
            <a:r>
              <a:rPr lang="en-US" dirty="0"/>
              <a:t>Refunding Operations</a:t>
            </a:r>
          </a:p>
          <a:p>
            <a:r>
              <a:rPr lang="en-US" dirty="0"/>
              <a:t>The Risk Structure of Debt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2FAD-622D-4E87-AE60-3762D6589F31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Other Ways to Access Capital Market</a:t>
            </a:r>
            <a:r>
              <a:rPr lang="en-US" dirty="0"/>
              <a:t> 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Seasoned equity offerings</a:t>
            </a:r>
          </a:p>
          <a:p>
            <a:pPr lvl="1"/>
            <a:r>
              <a:rPr lang="en-US" dirty="0"/>
              <a:t>Public </a:t>
            </a:r>
            <a:r>
              <a:rPr lang="en-US" dirty="0" smtClean="0"/>
              <a:t>offering</a:t>
            </a:r>
            <a:endParaRPr lang="en-US" dirty="0"/>
          </a:p>
          <a:p>
            <a:pPr lvl="1"/>
            <a:r>
              <a:rPr lang="en-US" dirty="0"/>
              <a:t>Private placement of public equity (PIPE)</a:t>
            </a:r>
          </a:p>
          <a:p>
            <a:r>
              <a:rPr lang="en-US" dirty="0"/>
              <a:t>Shelf registration (SEC Rule 415).</a:t>
            </a:r>
          </a:p>
          <a:p>
            <a:r>
              <a:rPr lang="en-US" dirty="0"/>
              <a:t>Private placements </a:t>
            </a:r>
          </a:p>
          <a:p>
            <a:r>
              <a:rPr lang="en-US" dirty="0"/>
              <a:t>Asset securitization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F40F-F5D5-479F-9B08-9DFE3C2877B0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 Banking Company Activities 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Repeal of Glass-Stegall in 1999 blurred line between traditional investment banks and other financial institutions.</a:t>
            </a:r>
          </a:p>
          <a:p>
            <a:r>
              <a:rPr lang="en-US" dirty="0"/>
              <a:t>Investment banking companies engage in:</a:t>
            </a:r>
          </a:p>
          <a:p>
            <a:pPr lvl="1"/>
            <a:r>
              <a:rPr lang="en-US" dirty="0"/>
              <a:t>Underwriting debt and equity offerings (traditional activity)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6705600" y="5867400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Continued…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1B8B-EEB1-4975-85AD-26F1B96F3B96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 Banking Company Activities </a:t>
            </a:r>
            <a:r>
              <a:rPr lang="en-US" sz="3600" dirty="0"/>
              <a:t>(Continued)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dirty="0"/>
              <a:t>Mergers and acquisitions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Finding targets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Advising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Underwriting financing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Securitization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Asset management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Clients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Own funds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Trading operations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6705600" y="5943600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Continued…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D91D-258B-448D-8D13-8C10A1DAC6E6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 Banks and Risks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Traditional investment banks were primarily fee-generating organizations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Investment banks in 2007: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Highly levered, often with ST borrowings (such as commercial paper)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Large positions in risky assets, including mortgage-backed securities and credit default swaps.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Investment banks in </a:t>
            </a:r>
            <a:r>
              <a:rPr lang="en-US" sz="2400" dirty="0" smtClean="0"/>
              <a:t>2013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Many from 2007 “failed” and were sold (Bear Stearns; Merrill Lynch), liquidated (Lehman Brothers), or converted into </a:t>
            </a:r>
            <a:r>
              <a:rPr lang="en-US" sz="2000" dirty="0" smtClean="0"/>
              <a:t>banks </a:t>
            </a:r>
            <a:r>
              <a:rPr lang="en-US" sz="2000" dirty="0"/>
              <a:t>to get TARP (Goldman Sachs)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46D6-1544-43AF-B8DA-99323C98E6E3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meant by going private?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Going private is the reverse of going public.</a:t>
            </a:r>
          </a:p>
          <a:p>
            <a:r>
              <a:rPr lang="en-US" sz="2800" dirty="0"/>
              <a:t>Typically, the firm’s managers team up with a small group of outside investors and purchase all of the publicly held shares of the firm.</a:t>
            </a:r>
          </a:p>
          <a:p>
            <a:r>
              <a:rPr lang="en-US" sz="2800" dirty="0"/>
              <a:t>The new equity holders usually use a large amount of debt financing, so such transactions are called  leveraged buyouts (LBOs).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32FD-909E-4169-B5B6-432C3604C3B9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Going Private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Gives managers greater incentives and more flexibility in running the company.</a:t>
            </a:r>
          </a:p>
          <a:p>
            <a:pPr>
              <a:lnSpc>
                <a:spcPct val="90000"/>
              </a:lnSpc>
            </a:pPr>
            <a:r>
              <a:rPr lang="en-US" dirty="0"/>
              <a:t>Removes pressure to report high earnings in the short run.</a:t>
            </a:r>
          </a:p>
          <a:p>
            <a:pPr>
              <a:lnSpc>
                <a:spcPct val="90000"/>
              </a:lnSpc>
            </a:pPr>
            <a:r>
              <a:rPr lang="en-US" dirty="0"/>
              <a:t>After several years as a private firm, owners typically go public again.  Firm is presumably operating more efficiently and sells for more.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4EB6-D99A-4FF2-889D-FBF42686E4B1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Going Private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Firms that have recently gone private are normally leveraged to the hilt, so it’s difficult to raise new capital.</a:t>
            </a:r>
          </a:p>
          <a:p>
            <a:r>
              <a:rPr lang="en-US" dirty="0"/>
              <a:t>A difficult period that normally could be weathered might bankrupt the company.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60A5-775B-4345-A012-ECAE1EF21A4C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Equity Funds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Private equity funds are often limited partnerships (although a few are publicly traded companies).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Use their own equity and a large amount of borrowed cash to purchase equity in an company (often a private company or wholly owned subsidiary/division, but sometimes a public company).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Sit on board, provide incentives to managers.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Harvest by sale of IPO.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5CB8-FB17-414A-9A7A-827BC4A86870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How do companies manage the maturity structure of their debt?</a:t>
            </a: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Maturity matching</a:t>
            </a:r>
          </a:p>
          <a:p>
            <a:pPr lvl="1"/>
            <a:r>
              <a:rPr lang="en-US" dirty="0"/>
              <a:t>Match maturity of assets and debt</a:t>
            </a:r>
          </a:p>
          <a:p>
            <a:r>
              <a:rPr lang="en-US" dirty="0"/>
              <a:t>Information asymmetries</a:t>
            </a:r>
          </a:p>
          <a:p>
            <a:pPr lvl="1"/>
            <a:r>
              <a:rPr lang="en-US" dirty="0"/>
              <a:t>Firms with strong future prospects will issue short-term debt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ADA-9779-4C80-A43D-B6A488F5854C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Under what conditions would a firm exercise a bond call provision?</a:t>
            </a:r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interest rates have fallen since the bond was issued, the firm can replace the current issue with a new, lower coupon rate bond.</a:t>
            </a:r>
          </a:p>
          <a:p>
            <a:pPr>
              <a:lnSpc>
                <a:spcPct val="90000"/>
              </a:lnSpc>
            </a:pPr>
            <a:r>
              <a:rPr lang="en-US" dirty="0"/>
              <a:t>However, there are costs involved in refunding a bond issue.  For example,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call premium.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Flotation costs on the new issue.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7467600" y="5867400"/>
            <a:ext cx="1520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000" b="1" dirty="0"/>
              <a:t>(More...)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4A83-4524-4D4E-A143-33C85FB0A1C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agencies regulate securities markets?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Securities and Exchange Commission (SEC) regulates: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Interstate public offerings.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National stock exchanges.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Trading by corporate insiders.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corporate proxy process. </a:t>
            </a:r>
          </a:p>
          <a:p>
            <a:pPr>
              <a:lnSpc>
                <a:spcPct val="90000"/>
              </a:lnSpc>
            </a:pPr>
            <a:r>
              <a:rPr lang="en-US" dirty="0"/>
              <a:t>The Federal Reserve Board controls margin requirements.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535863" y="5867400"/>
            <a:ext cx="13795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000" b="1" dirty="0"/>
              <a:t>(More...)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D415-8E49-424E-861E-B850F57B8C59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Under what conditions would a firm exercise a bond call provision?</a:t>
            </a:r>
            <a:endParaRPr lang="en-US" sz="3600" dirty="0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NPV of refunding compares the interest savings benefit with the costs of the refunding.  A positive NPV indicates that refunding today would increase the value of the firm.</a:t>
            </a:r>
          </a:p>
          <a:p>
            <a:r>
              <a:rPr lang="en-US" dirty="0"/>
              <a:t>However, it interest rates are expected to fall further, it may be better to delay refunding until some time in the future.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9800-B663-4F4F-A032-5AE4D6B03A9B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Debt Risk with Project Financing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Project financings are used to finance a specific large capital project.</a:t>
            </a:r>
          </a:p>
          <a:p>
            <a:r>
              <a:rPr lang="en-US" dirty="0"/>
              <a:t>Sponsors provide the equity capital, while the rest of the project’s capital is supplied by lenders and/or lessors.</a:t>
            </a:r>
          </a:p>
          <a:p>
            <a:r>
              <a:rPr lang="en-US" dirty="0"/>
              <a:t>Interest is paid from project’s cash flows, and borrowers don’t have recourse.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2359-A68A-43E7-991B-073DD620FF72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agencies regulate securities markets?</a:t>
            </a:r>
            <a:endParaRPr 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82688" y="1790700"/>
            <a:ext cx="7772400" cy="4114800"/>
          </a:xfrm>
        </p:spPr>
        <p:txBody>
          <a:bodyPr/>
          <a:lstStyle/>
          <a:p>
            <a:r>
              <a:rPr lang="en-US" dirty="0"/>
              <a:t>States control the issuance of securities within their boundaries.</a:t>
            </a:r>
          </a:p>
          <a:p>
            <a:r>
              <a:rPr lang="en-US" dirty="0"/>
              <a:t>The securities industry, through the exchanges and the National Association of Securities Dealers (NASD), takes actions to ensure the integrity and credibility of the trading system.</a:t>
            </a:r>
          </a:p>
          <a:p>
            <a:r>
              <a:rPr lang="en-US" dirty="0"/>
              <a:t>Why is it important that securities markets be tightly regulated?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F5BA-3D04-4214-98F3-2047C86F8DA9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start-up firms usually financed?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82688" y="1828800"/>
            <a:ext cx="7772400" cy="4114800"/>
          </a:xfrm>
        </p:spPr>
        <p:txBody>
          <a:bodyPr/>
          <a:lstStyle/>
          <a:p>
            <a:r>
              <a:rPr lang="en-US" dirty="0"/>
              <a:t>Founder’s resources</a:t>
            </a:r>
          </a:p>
          <a:p>
            <a:r>
              <a:rPr lang="en-US" dirty="0"/>
              <a:t>Angels</a:t>
            </a:r>
          </a:p>
          <a:p>
            <a:r>
              <a:rPr lang="en-US" dirty="0"/>
              <a:t>Venture capital funds</a:t>
            </a:r>
          </a:p>
          <a:p>
            <a:pPr lvl="1"/>
            <a:r>
              <a:rPr lang="en-US" dirty="0"/>
              <a:t>Most capital in fund is provided by institutional investors</a:t>
            </a:r>
          </a:p>
          <a:p>
            <a:pPr lvl="1"/>
            <a:r>
              <a:rPr lang="en-US" dirty="0"/>
              <a:t>Managers of fund are called venture capitalists</a:t>
            </a:r>
          </a:p>
          <a:p>
            <a:pPr lvl="1"/>
            <a:r>
              <a:rPr lang="en-US" dirty="0"/>
              <a:t>Venture capitalists (VCs) sit on boards of companies they fund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F3FD-1B87-4BF3-A4FF-C036D5D6E91B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Differentiate between a private placement and a public offering.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 private placement, such as to angels or VCs, securities are sold to a few investors rather than to the public at large.</a:t>
            </a:r>
          </a:p>
          <a:p>
            <a:r>
              <a:rPr lang="en-US" dirty="0"/>
              <a:t>In a public offering, securities are offered to the public and must be registered with SEC.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7597775" y="5854700"/>
            <a:ext cx="11652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 dirty="0"/>
              <a:t>(More...)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2F9B-C62C-4643-9850-5CAC2D2C04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Differentiate between a private placement and a public offering.</a:t>
            </a:r>
            <a:endParaRPr lang="en-US" sz="4000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Privately placed stock is not registered, so sales must be to “accredited” (high net worth) investors.</a:t>
            </a:r>
          </a:p>
          <a:p>
            <a:pPr lvl="1"/>
            <a:r>
              <a:rPr lang="en-US" dirty="0"/>
              <a:t>Send out “offering memorandum” with 20-30 pages of data and information, prepared by securities lawyers.  </a:t>
            </a:r>
          </a:p>
          <a:p>
            <a:pPr lvl="1"/>
            <a:r>
              <a:rPr lang="en-US" dirty="0"/>
              <a:t>Buyers certify that they meet net worth/income requirements and they will not sell to unqualified investors.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F630-925F-40DD-A931-AEA6AE0DAB0D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Why would a company consider</a:t>
            </a:r>
            <a:br>
              <a:rPr lang="en-US" sz="4000" dirty="0"/>
            </a:br>
            <a:r>
              <a:rPr lang="en-US" sz="4000" dirty="0"/>
              <a:t>going public?</a:t>
            </a:r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Advantages of going public</a:t>
            </a:r>
          </a:p>
          <a:p>
            <a:pPr lvl="1"/>
            <a:r>
              <a:rPr lang="en-US" dirty="0"/>
              <a:t>Current stockholders can diversify.</a:t>
            </a:r>
          </a:p>
          <a:p>
            <a:pPr lvl="1"/>
            <a:r>
              <a:rPr lang="en-US" dirty="0"/>
              <a:t>Liquidity is increased.</a:t>
            </a:r>
          </a:p>
          <a:p>
            <a:pPr lvl="1"/>
            <a:r>
              <a:rPr lang="en-US" dirty="0"/>
              <a:t>Easier to raise capital in the future.</a:t>
            </a:r>
          </a:p>
          <a:p>
            <a:pPr lvl="1"/>
            <a:r>
              <a:rPr lang="en-US" dirty="0"/>
              <a:t>Going public establishes firm value.</a:t>
            </a:r>
          </a:p>
          <a:p>
            <a:pPr lvl="1"/>
            <a:r>
              <a:rPr lang="en-US" dirty="0"/>
              <a:t>Makes it more feasible to use stock as employee incentives.</a:t>
            </a:r>
          </a:p>
          <a:p>
            <a:pPr lvl="1"/>
            <a:r>
              <a:rPr lang="en-US" dirty="0"/>
              <a:t>Increases customer recognition.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7459663" y="5854700"/>
            <a:ext cx="13795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000" b="1" dirty="0"/>
              <a:t>(More...)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1472330887</TotalTime>
  <Pages>33</Pages>
  <Words>2020</Words>
  <Application>Microsoft Office PowerPoint</Application>
  <PresentationFormat>On-screen Show (4:3)</PresentationFormat>
  <Paragraphs>263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Blends</vt:lpstr>
      <vt:lpstr>Brigham &amp; Ehrhardt</vt:lpstr>
      <vt:lpstr>CHAPTER 18</vt:lpstr>
      <vt:lpstr>Topics in Chapter</vt:lpstr>
      <vt:lpstr>What agencies regulate securities markets?</vt:lpstr>
      <vt:lpstr>What agencies regulate securities markets?</vt:lpstr>
      <vt:lpstr>How are start-up firms usually financed?</vt:lpstr>
      <vt:lpstr>Differentiate between a private placement and a public offering.</vt:lpstr>
      <vt:lpstr>Differentiate between a private placement and a public offering.</vt:lpstr>
      <vt:lpstr>Why would a company consider going public?</vt:lpstr>
      <vt:lpstr>Disadvantages of Going Public</vt:lpstr>
      <vt:lpstr>What are the steps of an IPO?</vt:lpstr>
      <vt:lpstr>What criteria are important in choosing an investment banker?</vt:lpstr>
      <vt:lpstr>Would companies going public use a negotiated deal or a competitive bid?</vt:lpstr>
      <vt:lpstr>What would the sale be on an underwritten or best efforts basis?</vt:lpstr>
      <vt:lpstr>Describe how an IPO would be priced.</vt:lpstr>
      <vt:lpstr>Describe how an IPO would be priced.</vt:lpstr>
      <vt:lpstr>IPO Pricing Assumptions</vt:lpstr>
      <vt:lpstr>Steps to Set Offer Price</vt:lpstr>
      <vt:lpstr>Steps to Set Offer Price (Continued)</vt:lpstr>
      <vt:lpstr>Steps to Set Offer Price (Continued)</vt:lpstr>
      <vt:lpstr>Steps to Set Offer Price (Continued)</vt:lpstr>
      <vt:lpstr>What is a roadshow?</vt:lpstr>
      <vt:lpstr>What is “book building?”</vt:lpstr>
      <vt:lpstr>What are typical first-day returns?</vt:lpstr>
      <vt:lpstr>Are first-day returns due to a conflict of interest between the company and the investment banker?</vt:lpstr>
      <vt:lpstr>What are the long-term returns to investors in IPOs?</vt:lpstr>
      <vt:lpstr>What are the direct costs of an IPO?</vt:lpstr>
      <vt:lpstr>What are the indirect costs of an IPO?</vt:lpstr>
      <vt:lpstr>What are equity carve-outs?</vt:lpstr>
      <vt:lpstr>Other Ways to Access Capital Market </vt:lpstr>
      <vt:lpstr>Investment Banking Company Activities </vt:lpstr>
      <vt:lpstr>Investment Banking Company Activities (Continued)</vt:lpstr>
      <vt:lpstr>Investment Banks and Risks</vt:lpstr>
      <vt:lpstr>What is meant by going private?</vt:lpstr>
      <vt:lpstr>Advantages of Going Private</vt:lpstr>
      <vt:lpstr>Disadvantages of Going Private</vt:lpstr>
      <vt:lpstr>Private Equity Funds</vt:lpstr>
      <vt:lpstr>How do companies manage the maturity structure of their debt?</vt:lpstr>
      <vt:lpstr>Under what conditions would a firm exercise a bond call provision?</vt:lpstr>
      <vt:lpstr>Under what conditions would a firm exercise a bond call provision?</vt:lpstr>
      <vt:lpstr>Managing Debt Risk with Project Financing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IPOs, Investment Banking, and Restructuring</dc:title>
  <dc:subject>Powerpoint Show</dc:subject>
  <dc:creator>Lou Gapenski, Mike Ehrhardt and Phillip Daves</dc:creator>
  <cp:lastModifiedBy>Mike Ehrhardt</cp:lastModifiedBy>
  <cp:revision>116</cp:revision>
  <cp:lastPrinted>1997-04-17T14:20:22Z</cp:lastPrinted>
  <dcterms:created xsi:type="dcterms:W3CDTF">1997-04-17T09:51:16Z</dcterms:created>
  <dcterms:modified xsi:type="dcterms:W3CDTF">2012-12-20T16:38:13Z</dcterms:modified>
</cp:coreProperties>
</file>